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780" r:id="rId4"/>
    <p:sldId id="782" r:id="rId6"/>
    <p:sldId id="783" r:id="rId7"/>
    <p:sldId id="784" r:id="rId8"/>
    <p:sldId id="785" r:id="rId9"/>
    <p:sldId id="786" r:id="rId10"/>
    <p:sldId id="792" r:id="rId11"/>
    <p:sldId id="787" r:id="rId12"/>
    <p:sldId id="788" r:id="rId13"/>
    <p:sldId id="789" r:id="rId14"/>
    <p:sldId id="790" r:id="rId15"/>
    <p:sldId id="791" r:id="rId16"/>
    <p:sldId id="793" r:id="rId17"/>
    <p:sldId id="794" r:id="rId18"/>
    <p:sldId id="795" r:id="rId19"/>
    <p:sldId id="798" r:id="rId20"/>
    <p:sldId id="796" r:id="rId21"/>
    <p:sldId id="797" r:id="rId22"/>
    <p:sldId id="799" r:id="rId23"/>
    <p:sldId id="800" r:id="rId24"/>
    <p:sldId id="801" r:id="rId25"/>
    <p:sldId id="802" r:id="rId26"/>
    <p:sldId id="803" r:id="rId27"/>
    <p:sldId id="725" r:id="rId28"/>
    <p:sldId id="669" r:id="rId29"/>
    <p:sldId id="678" r:id="rId30"/>
    <p:sldId id="679" r:id="rId31"/>
    <p:sldId id="680" r:id="rId32"/>
    <p:sldId id="693" r:id="rId33"/>
    <p:sldId id="765" r:id="rId34"/>
    <p:sldId id="781" r:id="rId35"/>
    <p:sldId id="730" r:id="rId36"/>
    <p:sldId id="718" r:id="rId37"/>
    <p:sldId id="682" r:id="rId38"/>
    <p:sldId id="683" r:id="rId39"/>
    <p:sldId id="685" r:id="rId40"/>
    <p:sldId id="686" r:id="rId41"/>
    <p:sldId id="684" r:id="rId42"/>
    <p:sldId id="707" r:id="rId43"/>
    <p:sldId id="688" r:id="rId44"/>
    <p:sldId id="689" r:id="rId45"/>
    <p:sldId id="731" r:id="rId46"/>
    <p:sldId id="704" r:id="rId47"/>
    <p:sldId id="705" r:id="rId48"/>
    <p:sldId id="710" r:id="rId49"/>
    <p:sldId id="706" r:id="rId50"/>
    <p:sldId id="709" r:id="rId51"/>
    <p:sldId id="708" r:id="rId52"/>
    <p:sldId id="711" r:id="rId53"/>
    <p:sldId id="713" r:id="rId54"/>
    <p:sldId id="714" r:id="rId55"/>
    <p:sldId id="717" r:id="rId56"/>
    <p:sldId id="726" r:id="rId57"/>
    <p:sldId id="732" r:id="rId58"/>
    <p:sldId id="733" r:id="rId59"/>
    <p:sldId id="734" r:id="rId60"/>
    <p:sldId id="735" r:id="rId61"/>
    <p:sldId id="736" r:id="rId62"/>
    <p:sldId id="737" r:id="rId63"/>
    <p:sldId id="738" r:id="rId64"/>
    <p:sldId id="739" r:id="rId65"/>
    <p:sldId id="740" r:id="rId66"/>
    <p:sldId id="741" r:id="rId67"/>
    <p:sldId id="742" r:id="rId68"/>
    <p:sldId id="743" r:id="rId69"/>
    <p:sldId id="744" r:id="rId70"/>
    <p:sldId id="750" r:id="rId71"/>
    <p:sldId id="745" r:id="rId72"/>
    <p:sldId id="747" r:id="rId73"/>
    <p:sldId id="748" r:id="rId74"/>
    <p:sldId id="749" r:id="rId75"/>
    <p:sldId id="751" r:id="rId76"/>
    <p:sldId id="752" r:id="rId77"/>
    <p:sldId id="755" r:id="rId78"/>
    <p:sldId id="756" r:id="rId79"/>
    <p:sldId id="757" r:id="rId80"/>
    <p:sldId id="758" r:id="rId81"/>
    <p:sldId id="673" r:id="rId82"/>
    <p:sldId id="674" r:id="rId83"/>
    <p:sldId id="691" r:id="rId84"/>
    <p:sldId id="692" r:id="rId85"/>
    <p:sldId id="670" r:id="rId86"/>
    <p:sldId id="697" r:id="rId87"/>
    <p:sldId id="720" r:id="rId88"/>
    <p:sldId id="694" r:id="rId89"/>
    <p:sldId id="804" r:id="rId90"/>
  </p:sldIdLst>
  <p:sldSz cx="9144000" cy="6858000" type="screen4x3"/>
  <p:notesSz cx="7315200" cy="9601200"/>
  <p:defaultTextStyle>
    <a:defPPr>
      <a:defRPr lang="en-US"/>
    </a:defPPr>
    <a:lvl1pPr marL="0" lvl="0" indent="0" algn="l" defTabSz="914400" rtl="0" eaLnBrk="0" fontAlgn="base" latinLnBrk="0" hangingPunct="0">
      <a:lnSpc>
        <a:spcPct val="100000"/>
      </a:lnSpc>
      <a:spcBef>
        <a:spcPct val="0"/>
      </a:spcBef>
      <a:spcAft>
        <a:spcPct val="0"/>
      </a:spcAft>
      <a:buNone/>
      <a:defRPr sz="1200" b="1" i="0" u="none" kern="1200" baseline="0">
        <a:solidFill>
          <a:srgbClr val="FFFF00"/>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sz="1200" b="1" i="0" u="none" kern="1200" baseline="0">
        <a:solidFill>
          <a:srgbClr val="FFFF00"/>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1200" b="1" i="0" u="none" kern="1200" baseline="0">
        <a:solidFill>
          <a:srgbClr val="FFFF00"/>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1200" b="1" i="0" u="none" kern="1200" baseline="0">
        <a:solidFill>
          <a:srgbClr val="FFFF00"/>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1200" b="1" i="0" u="none" kern="1200" baseline="0">
        <a:solidFill>
          <a:srgbClr val="FFFF00"/>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sz="1200" b="1" i="0" u="none" kern="1200" baseline="0">
        <a:solidFill>
          <a:srgbClr val="FFFF00"/>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sz="1200" b="1" i="0" u="none" kern="1200" baseline="0">
        <a:solidFill>
          <a:srgbClr val="FFFF00"/>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sz="1200" b="1" i="0" u="none" kern="1200" baseline="0">
        <a:solidFill>
          <a:srgbClr val="FFFF00"/>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sz="1200" b="1" i="0" u="none" kern="1200" baseline="0">
        <a:solidFill>
          <a:srgbClr val="FFFF00"/>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00FF"/>
    <a:srgbClr val="0000FF"/>
    <a:srgbClr val="00FFFF"/>
    <a:srgbClr val="FFFF00"/>
    <a:srgbClr val="FF0000"/>
    <a:srgbClr val="111111"/>
    <a:srgbClr val="008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164"/>
    <p:restoredTop sz="85982"/>
  </p:normalViewPr>
  <p:slideViewPr>
    <p:cSldViewPr showGuides="1">
      <p:cViewPr varScale="1">
        <p:scale>
          <a:sx n="71" d="100"/>
          <a:sy n="71" d="100"/>
        </p:scale>
        <p:origin x="1581" y="48"/>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wmf"/><Relationship Id="rId1" Type="http://schemas.openxmlformats.org/officeDocument/2006/relationships/image" Target="../media/image8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626" name="Rectangle 2"/>
          <p:cNvSpPr>
            <a:spLocks noGrp="1" noChangeArrowheads="1"/>
          </p:cNvSpPr>
          <p:nvPr>
            <p:ph type="hdr" sz="quarter"/>
          </p:nvPr>
        </p:nvSpPr>
        <p:spPr bwMode="auto">
          <a:xfrm>
            <a:off x="0" y="0"/>
            <a:ext cx="3170238" cy="479425"/>
          </a:xfrm>
          <a:prstGeom prst="rect">
            <a:avLst/>
          </a:prstGeom>
          <a:noFill/>
          <a:ln>
            <a:noFill/>
          </a:ln>
          <a:effectLst/>
        </p:spPr>
        <p:txBody>
          <a:bodyPr vert="horz" wrap="square" lIns="96661" tIns="48331" rIns="96661" bIns="48331" numCol="1" anchor="t" anchorCtr="0" compatLnSpc="1"/>
          <a:lstStyle>
            <a:lvl1pPr algn="l" defTabSz="967105" eaLnBrk="1" hangingPunct="1">
              <a:spcBef>
                <a:spcPct val="0"/>
              </a:spcBef>
              <a:defRPr sz="1300" b="0">
                <a:solidFill>
                  <a:schemeClr val="bg1"/>
                </a:solidFill>
              </a:defRPr>
            </a:lvl1pPr>
          </a:lstStyle>
          <a:p>
            <a:pPr marL="0" marR="0" lvl="0" indent="0" algn="l" defTabSz="967105"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26627" name="Rectangle 3"/>
          <p:cNvSpPr>
            <a:spLocks noGrp="1" noChangeArrowheads="1"/>
          </p:cNvSpPr>
          <p:nvPr>
            <p:ph type="dt" idx="1"/>
          </p:nvPr>
        </p:nvSpPr>
        <p:spPr bwMode="auto">
          <a:xfrm>
            <a:off x="4144963" y="0"/>
            <a:ext cx="3170238" cy="479425"/>
          </a:xfrm>
          <a:prstGeom prst="rect">
            <a:avLst/>
          </a:prstGeom>
          <a:noFill/>
          <a:ln>
            <a:noFill/>
          </a:ln>
          <a:effectLst/>
        </p:spPr>
        <p:txBody>
          <a:bodyPr vert="horz" wrap="square" lIns="96661" tIns="48331" rIns="96661" bIns="48331" numCol="1" anchor="t" anchorCtr="0" compatLnSpc="1"/>
          <a:lstStyle>
            <a:lvl1pPr algn="r" defTabSz="967105" eaLnBrk="1" hangingPunct="1">
              <a:spcBef>
                <a:spcPct val="0"/>
              </a:spcBef>
              <a:defRPr sz="1300" b="0">
                <a:solidFill>
                  <a:schemeClr val="bg1"/>
                </a:solidFill>
              </a:defRPr>
            </a:lvl1pPr>
          </a:lstStyle>
          <a:p>
            <a:pPr marL="0" marR="0" lvl="0" indent="0" algn="r" defTabSz="967105"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3076" name="Rectangle 4"/>
          <p:cNvSpPr>
            <a:spLocks noTextEdit="1"/>
          </p:cNvSpPr>
          <p:nvPr>
            <p:ph type="sldImg" idx="2"/>
          </p:nvPr>
        </p:nvSpPr>
        <p:spPr>
          <a:xfrm>
            <a:off x="1257300" y="720725"/>
            <a:ext cx="4800600" cy="3600450"/>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974725" y="4560888"/>
            <a:ext cx="5365750" cy="4319588"/>
          </a:xfrm>
          <a:prstGeom prst="rect">
            <a:avLst/>
          </a:prstGeom>
          <a:noFill/>
          <a:ln>
            <a:noFill/>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Click to edit Master text styles</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Second level</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Third level</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Fourth level</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Fifth level</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26630" name="Rectangle 6"/>
          <p:cNvSpPr>
            <a:spLocks noGrp="1" noChangeArrowheads="1"/>
          </p:cNvSpPr>
          <p:nvPr>
            <p:ph type="ftr" sz="quarter" idx="4"/>
          </p:nvPr>
        </p:nvSpPr>
        <p:spPr bwMode="auto">
          <a:xfrm>
            <a:off x="0" y="9121775"/>
            <a:ext cx="3170238" cy="479425"/>
          </a:xfrm>
          <a:prstGeom prst="rect">
            <a:avLst/>
          </a:prstGeom>
          <a:noFill/>
          <a:ln>
            <a:noFill/>
          </a:ln>
          <a:effectLst/>
        </p:spPr>
        <p:txBody>
          <a:bodyPr vert="horz" wrap="square" lIns="96661" tIns="48331" rIns="96661" bIns="48331" numCol="1" anchor="b" anchorCtr="0" compatLnSpc="1"/>
          <a:lstStyle>
            <a:lvl1pPr algn="l" defTabSz="967105" eaLnBrk="1" hangingPunct="1">
              <a:spcBef>
                <a:spcPct val="0"/>
              </a:spcBef>
              <a:defRPr sz="1300" b="0">
                <a:solidFill>
                  <a:schemeClr val="bg1"/>
                </a:solidFill>
              </a:defRPr>
            </a:lvl1pPr>
          </a:lstStyle>
          <a:p>
            <a:pPr marL="0" marR="0" lvl="0" indent="0" algn="l" defTabSz="967105"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26631" name="Rectangle 7"/>
          <p:cNvSpPr>
            <a:spLocks noGrp="1" noChangeArrowheads="1"/>
          </p:cNvSpPr>
          <p:nvPr>
            <p:ph type="sldNum" sz="quarter" idx="5"/>
          </p:nvPr>
        </p:nvSpPr>
        <p:spPr bwMode="auto">
          <a:xfrm>
            <a:off x="4144963" y="9121775"/>
            <a:ext cx="3170238" cy="479425"/>
          </a:xfrm>
          <a:prstGeom prst="rect">
            <a:avLst/>
          </a:prstGeom>
          <a:noFill/>
          <a:ln>
            <a:noFill/>
          </a:ln>
          <a:effectLst/>
        </p:spPr>
        <p:txBody>
          <a:bodyPr vert="horz" wrap="square" lIns="96661" tIns="48331" rIns="96661" bIns="48331" numCol="1" anchor="b" anchorCtr="0" compatLnSpc="1"/>
          <a:p>
            <a:pPr lvl="0" algn="r" defTabSz="967105" eaLnBrk="1" hangingPunct="1">
              <a:buNone/>
            </a:pPr>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5123" name="Rectangle 2"/>
          <p:cNvSpPr>
            <a:spLocks noGrp="1" noRot="1" noChangeAspect="1" noTextEdit="1"/>
          </p:cNvSpPr>
          <p:nvPr>
            <p:ph type="sldImg"/>
          </p:nvPr>
        </p:nvSpPr>
        <p:spPr>
          <a:ln/>
        </p:spPr>
      </p:sp>
      <p:sp>
        <p:nvSpPr>
          <p:cNvPr id="5124"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48132"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50179" name="Rectangle 2"/>
          <p:cNvSpPr>
            <a:spLocks noTextEdit="1"/>
          </p:cNvSpPr>
          <p:nvPr>
            <p:ph type="sldImg"/>
          </p:nvPr>
        </p:nvSpPr>
        <p:spPr>
          <a:ln/>
        </p:spPr>
      </p:sp>
      <p:sp>
        <p:nvSpPr>
          <p:cNvPr id="50180"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52227" name="Rectangle 2"/>
          <p:cNvSpPr>
            <a:spLocks noTextEdit="1"/>
          </p:cNvSpPr>
          <p:nvPr>
            <p:ph type="sldImg"/>
          </p:nvPr>
        </p:nvSpPr>
        <p:spPr>
          <a:ln/>
        </p:spPr>
      </p:sp>
      <p:sp>
        <p:nvSpPr>
          <p:cNvPr id="52228"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54275" name="Rectangle 2"/>
          <p:cNvSpPr>
            <a:spLocks noTextEdit="1"/>
          </p:cNvSpPr>
          <p:nvPr>
            <p:ph type="sldImg"/>
          </p:nvPr>
        </p:nvSpPr>
        <p:spPr>
          <a:ln/>
        </p:spPr>
      </p:sp>
      <p:sp>
        <p:nvSpPr>
          <p:cNvPr id="54276" name="Rectangle 3"/>
          <p:cNvSpPr>
            <a:spLocks noGrp="1"/>
          </p:cNvSpPr>
          <p:nvPr>
            <p:ph type="body" idx="1"/>
          </p:nvPr>
        </p:nvSpPr>
        <p:spPr>
          <a:xfrm>
            <a:off x="731838" y="4560888"/>
            <a:ext cx="5851525"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56323" name="Rectangle 2"/>
          <p:cNvSpPr>
            <a:spLocks noTextEdit="1"/>
          </p:cNvSpPr>
          <p:nvPr>
            <p:ph type="sldImg"/>
          </p:nvPr>
        </p:nvSpPr>
        <p:spPr>
          <a:ln/>
        </p:spPr>
      </p:sp>
      <p:sp>
        <p:nvSpPr>
          <p:cNvPr id="56324"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58371" name="Rectangle 2"/>
          <p:cNvSpPr>
            <a:spLocks noTextEdit="1"/>
          </p:cNvSpPr>
          <p:nvPr>
            <p:ph type="sldImg"/>
          </p:nvPr>
        </p:nvSpPr>
        <p:spPr>
          <a:ln/>
        </p:spPr>
      </p:sp>
      <p:sp>
        <p:nvSpPr>
          <p:cNvPr id="58372"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60419" name="Rectangle 2"/>
          <p:cNvSpPr>
            <a:spLocks noTextEdit="1"/>
          </p:cNvSpPr>
          <p:nvPr>
            <p:ph type="sldImg"/>
          </p:nvPr>
        </p:nvSpPr>
        <p:spPr>
          <a:ln/>
        </p:spPr>
      </p:sp>
      <p:sp>
        <p:nvSpPr>
          <p:cNvPr id="60420" name="Rectangle 3"/>
          <p:cNvSpPr>
            <a:spLocks noGrp="1"/>
          </p:cNvSpPr>
          <p:nvPr>
            <p:ph type="body" idx="1"/>
          </p:nvPr>
        </p:nvSpPr>
        <p:spPr>
          <a:xfrm>
            <a:off x="731838" y="4560888"/>
            <a:ext cx="5851525"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62467" name="Rectangle 2"/>
          <p:cNvSpPr>
            <a:spLocks noTextEdit="1"/>
          </p:cNvSpPr>
          <p:nvPr>
            <p:ph type="sldImg"/>
          </p:nvPr>
        </p:nvSpPr>
        <p:spPr>
          <a:ln/>
        </p:spPr>
      </p:sp>
      <p:sp>
        <p:nvSpPr>
          <p:cNvPr id="62468" name="Rectangle 3"/>
          <p:cNvSpPr>
            <a:spLocks noGrp="1"/>
          </p:cNvSpPr>
          <p:nvPr>
            <p:ph type="body" idx="1"/>
          </p:nvPr>
        </p:nvSpPr>
        <p:spPr>
          <a:xfrm>
            <a:off x="731838" y="4560888"/>
            <a:ext cx="5851525"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64515" name="Rectangle 2"/>
          <p:cNvSpPr>
            <a:spLocks noTextEdit="1"/>
          </p:cNvSpPr>
          <p:nvPr>
            <p:ph type="sldImg"/>
          </p:nvPr>
        </p:nvSpPr>
        <p:spPr>
          <a:ln/>
        </p:spPr>
      </p:sp>
      <p:sp>
        <p:nvSpPr>
          <p:cNvPr id="64516" name="Rectangle 3"/>
          <p:cNvSpPr>
            <a:spLocks noGrp="1"/>
          </p:cNvSpPr>
          <p:nvPr>
            <p:ph type="body" idx="1"/>
          </p:nvPr>
        </p:nvSpPr>
        <p:spPr>
          <a:xfrm>
            <a:off x="731838" y="4560888"/>
            <a:ext cx="5851525"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66563" name="Rectangle 2"/>
          <p:cNvSpPr>
            <a:spLocks noTextEdit="1"/>
          </p:cNvSpPr>
          <p:nvPr>
            <p:ph type="sldImg"/>
          </p:nvPr>
        </p:nvSpPr>
        <p:spPr>
          <a:ln/>
        </p:spPr>
      </p:sp>
      <p:sp>
        <p:nvSpPr>
          <p:cNvPr id="66564" name="Rectangle 3"/>
          <p:cNvSpPr>
            <a:spLocks noGrp="1"/>
          </p:cNvSpPr>
          <p:nvPr>
            <p:ph type="body" idx="1"/>
          </p:nvPr>
        </p:nvSpPr>
        <p:spPr>
          <a:xfrm>
            <a:off x="731838" y="4560888"/>
            <a:ext cx="5851525"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xfrm>
            <a:off x="974725" y="4560888"/>
            <a:ext cx="5365750" cy="4319587"/>
          </a:xfrm>
          <a:ln/>
        </p:spPr>
        <p:txBody>
          <a:bodyPr wrap="square" lIns="96661" tIns="48331" rIns="96661" bIns="48331" anchor="t" anchorCtr="0"/>
          <a:p>
            <a:pPr lvl="0"/>
            <a:endParaRPr lang="zh-CN" altLang="en-US" dirty="0">
              <a:ea typeface="宋体" panose="02010600030101010101" pitchFamily="2" charset="-122"/>
            </a:endParaRPr>
          </a:p>
        </p:txBody>
      </p:sp>
      <p:sp>
        <p:nvSpPr>
          <p:cNvPr id="28676" name="灯片编号占位符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buNone/>
            </a:pPr>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68612"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70659" name="Rectangle 2"/>
          <p:cNvSpPr>
            <a:spLocks noTextEdit="1"/>
          </p:cNvSpPr>
          <p:nvPr>
            <p:ph type="sldImg"/>
          </p:nvPr>
        </p:nvSpPr>
        <p:spPr>
          <a:ln/>
        </p:spPr>
      </p:sp>
      <p:sp>
        <p:nvSpPr>
          <p:cNvPr id="70660"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72707" name="Rectangle 2"/>
          <p:cNvSpPr>
            <a:spLocks noTextEdit="1"/>
          </p:cNvSpPr>
          <p:nvPr>
            <p:ph type="sldImg"/>
          </p:nvPr>
        </p:nvSpPr>
        <p:spPr>
          <a:ln/>
        </p:spPr>
      </p:sp>
      <p:sp>
        <p:nvSpPr>
          <p:cNvPr id="72708"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74755" name="Rectangle 2"/>
          <p:cNvSpPr>
            <a:spLocks noTextEdit="1"/>
          </p:cNvSpPr>
          <p:nvPr>
            <p:ph type="sldImg"/>
          </p:nvPr>
        </p:nvSpPr>
        <p:spPr>
          <a:ln/>
        </p:spPr>
      </p:sp>
      <p:sp>
        <p:nvSpPr>
          <p:cNvPr id="74756"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76803" name="Rectangle 2"/>
          <p:cNvSpPr>
            <a:spLocks noTextEdit="1"/>
          </p:cNvSpPr>
          <p:nvPr>
            <p:ph type="sldImg"/>
          </p:nvPr>
        </p:nvSpPr>
        <p:spPr>
          <a:ln/>
        </p:spPr>
      </p:sp>
      <p:sp>
        <p:nvSpPr>
          <p:cNvPr id="76804"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78851" name="Rectangle 2"/>
          <p:cNvSpPr>
            <a:spLocks noTextEdit="1"/>
          </p:cNvSpPr>
          <p:nvPr>
            <p:ph type="sldImg"/>
          </p:nvPr>
        </p:nvSpPr>
        <p:spPr>
          <a:ln/>
        </p:spPr>
      </p:sp>
      <p:sp>
        <p:nvSpPr>
          <p:cNvPr id="78852"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80899" name="Rectangle 2"/>
          <p:cNvSpPr>
            <a:spLocks noTextEdit="1"/>
          </p:cNvSpPr>
          <p:nvPr>
            <p:ph type="sldImg"/>
          </p:nvPr>
        </p:nvSpPr>
        <p:spPr>
          <a:ln/>
        </p:spPr>
      </p:sp>
      <p:sp>
        <p:nvSpPr>
          <p:cNvPr id="80900"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82947" name="Rectangle 2"/>
          <p:cNvSpPr>
            <a:spLocks noTextEdit="1"/>
          </p:cNvSpPr>
          <p:nvPr>
            <p:ph type="sldImg"/>
          </p:nvPr>
        </p:nvSpPr>
        <p:spPr>
          <a:ln/>
        </p:spPr>
      </p:sp>
      <p:sp>
        <p:nvSpPr>
          <p:cNvPr id="82948"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84995" name="Rectangle 2"/>
          <p:cNvSpPr>
            <a:spLocks noTextEdit="1"/>
          </p:cNvSpPr>
          <p:nvPr>
            <p:ph type="sldImg"/>
          </p:nvPr>
        </p:nvSpPr>
        <p:spPr>
          <a:ln/>
        </p:spPr>
      </p:sp>
      <p:sp>
        <p:nvSpPr>
          <p:cNvPr id="84996"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87043" name="Rectangle 2"/>
          <p:cNvSpPr>
            <a:spLocks noTextEdit="1"/>
          </p:cNvSpPr>
          <p:nvPr>
            <p:ph type="sldImg"/>
          </p:nvPr>
        </p:nvSpPr>
        <p:spPr>
          <a:ln/>
        </p:spPr>
      </p:sp>
      <p:sp>
        <p:nvSpPr>
          <p:cNvPr id="87044"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r>
              <a:rPr lang="zh-CN" altLang="en-US" dirty="0">
                <a:ea typeface="宋体" panose="02010600030101010101" pitchFamily="2" charset="-122"/>
              </a:rPr>
              <a:t>共同性</a:t>
            </a:r>
            <a:endParaRPr lang="zh-CN" altLang="zh-CN"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32771" name="Rectangle 2"/>
          <p:cNvSpPr>
            <a:spLocks noTextEdit="1"/>
          </p:cNvSpPr>
          <p:nvPr>
            <p:ph type="sldImg"/>
          </p:nvPr>
        </p:nvSpPr>
        <p:spPr>
          <a:ln/>
        </p:spPr>
      </p:sp>
      <p:sp>
        <p:nvSpPr>
          <p:cNvPr id="32772"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89091" name="Rectangle 2"/>
          <p:cNvSpPr>
            <a:spLocks noTextEdit="1"/>
          </p:cNvSpPr>
          <p:nvPr>
            <p:ph type="sldImg"/>
          </p:nvPr>
        </p:nvSpPr>
        <p:spPr>
          <a:ln/>
        </p:spPr>
      </p:sp>
      <p:sp>
        <p:nvSpPr>
          <p:cNvPr id="89092"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r>
              <a:rPr lang="zh-CN" altLang="en-US" dirty="0">
                <a:ea typeface="宋体" panose="02010600030101010101" pitchFamily="2" charset="-122"/>
              </a:rPr>
              <a:t>模糊不清，引起歧义</a:t>
            </a:r>
            <a:endParaRPr lang="zh-CN" altLang="zh-CN" dirty="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91139" name="Rectangle 2"/>
          <p:cNvSpPr>
            <a:spLocks noTextEdit="1"/>
          </p:cNvSpPr>
          <p:nvPr>
            <p:ph type="sldImg"/>
          </p:nvPr>
        </p:nvSpPr>
        <p:spPr>
          <a:ln/>
        </p:spPr>
      </p:sp>
      <p:sp>
        <p:nvSpPr>
          <p:cNvPr id="91140"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93188"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95236"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97284"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99332"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
        <p:nvSpPr>
          <p:cNvPr id="101379" name="Rectangle 2"/>
          <p:cNvSpPr>
            <a:spLocks noTextEdit="1"/>
          </p:cNvSpPr>
          <p:nvPr>
            <p:ph type="sldImg"/>
          </p:nvPr>
        </p:nvSpPr>
        <p:spPr>
          <a:ln/>
        </p:spPr>
      </p:sp>
      <p:sp>
        <p:nvSpPr>
          <p:cNvPr id="101380" name="Rectangle 3"/>
          <p:cNvSpPr>
            <a:spLocks noGrp="1"/>
          </p:cNvSpPr>
          <p:nvPr>
            <p:ph type="body" idx="1"/>
          </p:nvPr>
        </p:nvSpPr>
        <p:spPr>
          <a:xfrm>
            <a:off x="974725" y="4560888"/>
            <a:ext cx="5365750" cy="4319587"/>
          </a:xfrm>
          <a:ln/>
        </p:spPr>
        <p:txBody>
          <a:bodyPr wrap="square" lIns="96661" tIns="48331" rIns="96661" bIns="48331" anchor="t" anchorCtr="0"/>
          <a:p>
            <a:pPr lvl="0"/>
            <a:r>
              <a:rPr lang="en-US" altLang="zh-CN" dirty="0">
                <a:ea typeface="宋体" panose="02010600030101010101" pitchFamily="2" charset="-122"/>
              </a:rPr>
              <a:t>Why would this be useful?  Main reason is focus.  Also enables “smart” cropping.</a:t>
            </a:r>
            <a:endParaRPr lang="en-US" altLang="zh-CN" dirty="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03428"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05476"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07524"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34819" name="Rectangle 2"/>
          <p:cNvSpPr>
            <a:spLocks noTextEdit="1"/>
          </p:cNvSpPr>
          <p:nvPr>
            <p:ph type="sldImg"/>
          </p:nvPr>
        </p:nvSpPr>
        <p:spPr>
          <a:ln/>
        </p:spPr>
      </p:sp>
      <p:sp>
        <p:nvSpPr>
          <p:cNvPr id="34820"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09572"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11620"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13668"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15716"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17764"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19812"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21860"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23908"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25956"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28004"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36867" name="Rectangle 2"/>
          <p:cNvSpPr>
            <a:spLocks noTextEdit="1"/>
          </p:cNvSpPr>
          <p:nvPr>
            <p:ph type="sldImg"/>
          </p:nvPr>
        </p:nvSpPr>
        <p:spPr>
          <a:ln/>
        </p:spPr>
      </p:sp>
      <p:sp>
        <p:nvSpPr>
          <p:cNvPr id="36868" name="Rectangle 3"/>
          <p:cNvSpPr>
            <a:spLocks noGrp="1"/>
          </p:cNvSpPr>
          <p:nvPr>
            <p:ph type="body" idx="1"/>
          </p:nvPr>
        </p:nvSpPr>
        <p:spPr>
          <a:xfrm>
            <a:off x="731838" y="4560888"/>
            <a:ext cx="5851525" cy="4319587"/>
          </a:xfrm>
          <a:ln/>
        </p:spPr>
        <p:txBody>
          <a:bodyPr wrap="square" lIns="96661" tIns="48331" rIns="96661" bIns="48331" anchor="t" anchorCtr="0"/>
          <a:p>
            <a:pPr lvl="0" eaLnBrk="1" hangingPunct="1"/>
            <a:r>
              <a:rPr lang="zh-CN" altLang="en-US" dirty="0">
                <a:ea typeface="宋体" panose="02010600030101010101" pitchFamily="2" charset="-122"/>
              </a:rPr>
              <a:t>语义信息</a:t>
            </a:r>
            <a:endParaRPr lang="zh-CN" altLang="zh-CN" dirty="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30052"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32100"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34148"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36196"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38244"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140292"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142339" name="Rectangle 2"/>
          <p:cNvSpPr>
            <a:spLocks noTextEdit="1"/>
          </p:cNvSpPr>
          <p:nvPr>
            <p:ph type="sldImg"/>
          </p:nvPr>
        </p:nvSpPr>
        <p:spPr>
          <a:ln/>
        </p:spPr>
      </p:sp>
      <p:sp>
        <p:nvSpPr>
          <p:cNvPr id="142340"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144387" name="Rectangle 2"/>
          <p:cNvSpPr>
            <a:spLocks noTextEdit="1"/>
          </p:cNvSpPr>
          <p:nvPr>
            <p:ph type="sldImg"/>
          </p:nvPr>
        </p:nvSpPr>
        <p:spPr>
          <a:ln/>
        </p:spPr>
      </p:sp>
      <p:sp>
        <p:nvSpPr>
          <p:cNvPr id="144388"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146435" name="Rectangle 2"/>
          <p:cNvSpPr>
            <a:spLocks noTextEdit="1"/>
          </p:cNvSpPr>
          <p:nvPr>
            <p:ph type="sldImg"/>
          </p:nvPr>
        </p:nvSpPr>
        <p:spPr>
          <a:ln/>
        </p:spPr>
      </p:sp>
      <p:sp>
        <p:nvSpPr>
          <p:cNvPr id="146436"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148483" name="Rectangle 2"/>
          <p:cNvSpPr>
            <a:spLocks noTextEdit="1"/>
          </p:cNvSpPr>
          <p:nvPr>
            <p:ph type="sldImg"/>
          </p:nvPr>
        </p:nvSpPr>
        <p:spPr>
          <a:ln/>
        </p:spPr>
      </p:sp>
      <p:sp>
        <p:nvSpPr>
          <p:cNvPr id="148484"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38915" name="Rectangle 2"/>
          <p:cNvSpPr>
            <a:spLocks noTextEdit="1"/>
          </p:cNvSpPr>
          <p:nvPr>
            <p:ph type="sldImg"/>
          </p:nvPr>
        </p:nvSpPr>
        <p:spPr>
          <a:ln/>
        </p:spPr>
      </p:sp>
      <p:sp>
        <p:nvSpPr>
          <p:cNvPr id="38916"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r>
              <a:rPr lang="zh-CN" altLang="en-US" dirty="0">
                <a:ea typeface="宋体" panose="02010600030101010101" pitchFamily="2" charset="-122"/>
              </a:rPr>
              <a:t>目标分类</a:t>
            </a:r>
            <a:endParaRPr lang="zh-CN" altLang="zh-CN" dirty="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150531" name="Rectangle 2"/>
          <p:cNvSpPr>
            <a:spLocks noTextEdit="1"/>
          </p:cNvSpPr>
          <p:nvPr>
            <p:ph type="sldImg"/>
          </p:nvPr>
        </p:nvSpPr>
        <p:spPr>
          <a:ln/>
        </p:spPr>
      </p:sp>
      <p:sp>
        <p:nvSpPr>
          <p:cNvPr id="150532"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152579" name="Rectangle 2"/>
          <p:cNvSpPr>
            <a:spLocks noTextEdit="1"/>
          </p:cNvSpPr>
          <p:nvPr>
            <p:ph type="sldImg"/>
          </p:nvPr>
        </p:nvSpPr>
        <p:spPr>
          <a:ln/>
        </p:spPr>
      </p:sp>
      <p:sp>
        <p:nvSpPr>
          <p:cNvPr id="152580"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154627" name="Rectangle 2"/>
          <p:cNvSpPr>
            <a:spLocks noTextEdit="1"/>
          </p:cNvSpPr>
          <p:nvPr>
            <p:ph type="sldImg"/>
          </p:nvPr>
        </p:nvSpPr>
        <p:spPr>
          <a:ln/>
        </p:spPr>
      </p:sp>
      <p:sp>
        <p:nvSpPr>
          <p:cNvPr id="154628"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156675" name="Rectangle 2"/>
          <p:cNvSpPr>
            <a:spLocks noTextEdit="1"/>
          </p:cNvSpPr>
          <p:nvPr>
            <p:ph type="sldImg"/>
          </p:nvPr>
        </p:nvSpPr>
        <p:spPr>
          <a:ln/>
        </p:spPr>
      </p:sp>
      <p:sp>
        <p:nvSpPr>
          <p:cNvPr id="156676"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40963" name="Rectangle 2"/>
          <p:cNvSpPr>
            <a:spLocks noTextEdit="1"/>
          </p:cNvSpPr>
          <p:nvPr>
            <p:ph type="sldImg"/>
          </p:nvPr>
        </p:nvSpPr>
        <p:spPr>
          <a:ln/>
        </p:spPr>
      </p:sp>
      <p:sp>
        <p:nvSpPr>
          <p:cNvPr id="40964"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endParaRPr lang="zh-CN" altLang="zh-CN"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7"/>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67105" eaLnBrk="1" hangingPunct="1"/>
            <a:fld id="{9A0DB2DC-4C9A-4742-B13C-FB6460FD3503}" type="slidenum">
              <a:rPr lang="en-US" altLang="zh-CN" sz="1300" b="0" dirty="0">
                <a:solidFill>
                  <a:schemeClr val="bg1"/>
                </a:solidFill>
                <a:ea typeface="宋体" panose="02010600030101010101" pitchFamily="2" charset="-122"/>
              </a:rPr>
            </a:fld>
            <a:endParaRPr lang="en-US" altLang="zh-CN" sz="1300" b="0" dirty="0">
              <a:solidFill>
                <a:schemeClr val="bg1"/>
              </a:solidFill>
              <a:ea typeface="宋体" panose="02010600030101010101" pitchFamily="2" charset="-122"/>
            </a:endParaRPr>
          </a:p>
        </p:txBody>
      </p:sp>
      <p:sp>
        <p:nvSpPr>
          <p:cNvPr id="43011" name="Rectangle 2"/>
          <p:cNvSpPr>
            <a:spLocks noTextEdit="1"/>
          </p:cNvSpPr>
          <p:nvPr>
            <p:ph type="sldImg"/>
          </p:nvPr>
        </p:nvSpPr>
        <p:spPr>
          <a:ln/>
        </p:spPr>
      </p:sp>
      <p:sp>
        <p:nvSpPr>
          <p:cNvPr id="43012" name="Rectangle 3"/>
          <p:cNvSpPr>
            <a:spLocks noGrp="1"/>
          </p:cNvSpPr>
          <p:nvPr>
            <p:ph type="body" idx="1"/>
          </p:nvPr>
        </p:nvSpPr>
        <p:spPr>
          <a:xfrm>
            <a:off x="974725" y="4560888"/>
            <a:ext cx="5365750" cy="4319587"/>
          </a:xfrm>
          <a:ln/>
        </p:spPr>
        <p:txBody>
          <a:bodyPr wrap="square" lIns="96661" tIns="48331" rIns="96661" bIns="48331" anchor="t" anchorCtr="0"/>
          <a:p>
            <a:pPr lvl="0" eaLnBrk="1" hangingPunct="1"/>
            <a:r>
              <a:rPr lang="zh-CN" altLang="en-US" dirty="0">
                <a:ea typeface="宋体" panose="02010600030101010101" pitchFamily="2" charset="-122"/>
              </a:rPr>
              <a:t>定性的空间信息</a:t>
            </a:r>
            <a:endParaRPr lang="zh-CN" altLang="zh-CN"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xfrm>
            <a:off x="974725" y="4560888"/>
            <a:ext cx="5365750" cy="4319587"/>
          </a:xfrm>
          <a:ln/>
        </p:spPr>
        <p:txBody>
          <a:bodyPr wrap="square" lIns="96661" tIns="48331" rIns="96661" bIns="48331" anchor="t" anchorCtr="0"/>
          <a:p>
            <a:pPr lvl="0"/>
            <a:endParaRPr lang="zh-CN" altLang="zh-CN" dirty="0">
              <a:ea typeface="宋体" panose="02010600030101010101" pitchFamily="2" charset="-122"/>
            </a:endParaRPr>
          </a:p>
        </p:txBody>
      </p:sp>
      <p:sp>
        <p:nvSpPr>
          <p:cNvPr id="45060" name="Slide Number Placeholder 3"/>
          <p:cNvSpPr txBox="1">
            <a:spLocks noGrp="1"/>
          </p:cNvSpPr>
          <p:nvPr>
            <p:ph type="sldNum" sz="quarter"/>
          </p:nvPr>
        </p:nvSpPr>
        <p:spPr>
          <a:xfrm>
            <a:off x="4144963" y="9121775"/>
            <a:ext cx="3170237" cy="479425"/>
          </a:xfrm>
          <a:prstGeom prst="rect">
            <a:avLst/>
          </a:prstGeom>
          <a:noFill/>
          <a:ln w="9525">
            <a:noFill/>
          </a:ln>
        </p:spPr>
        <p:txBody>
          <a:bodyPr lIns="96661" tIns="48331" rIns="96661" bIns="48331" anchor="b" anchorCtr="0"/>
          <a:p>
            <a:pPr lvl="0" algn="r" defTabSz="952500" eaLnBrk="1" hangingPunct="1"/>
            <a:fld id="{9A0DB2DC-4C9A-4742-B13C-FB6460FD3503}" type="slidenum">
              <a:rPr lang="en-US" altLang="zh-CN" sz="1300" b="0" dirty="0">
                <a:solidFill>
                  <a:schemeClr val="tx1"/>
                </a:solidFill>
                <a:latin typeface="Times New Roman" panose="02020603050405020304" pitchFamily="18" charset="0"/>
                <a:ea typeface="宋体" panose="02010600030101010101" pitchFamily="2" charset="-122"/>
              </a:rPr>
            </a:fld>
            <a:endParaRPr lang="en-US" altLang="zh-CN" sz="13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1722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0"/>
            <a:ext cx="6705600" cy="61722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6858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52400" y="838200"/>
            <a:ext cx="4343400" cy="5334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838200"/>
            <a:ext cx="4343400" cy="5334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52400" y="838200"/>
            <a:ext cx="4343400" cy="5334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838200"/>
            <a:ext cx="4343400" cy="5334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bg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p:sp>
        <p:nvSpPr>
          <p:cNvPr id="1026" name="Rectangle 2"/>
          <p:cNvSpPr>
            <a:spLocks noGrp="1" noChangeArrowheads="1"/>
          </p:cNvSpPr>
          <p:nvPr>
            <p:ph type="title"/>
          </p:nvPr>
        </p:nvSpPr>
        <p:spPr bwMode="auto">
          <a:xfrm>
            <a:off x="0" y="0"/>
            <a:ext cx="9144000" cy="685800"/>
          </a:xfrm>
          <a:prstGeom prst="rect">
            <a:avLst/>
          </a:prstGeom>
          <a:noFill/>
          <a:ln>
            <a:noFill/>
          </a:ln>
          <a:effectLst/>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1027" name="Rectangle 3"/>
          <p:cNvSpPr>
            <a:spLocks noGrp="1"/>
          </p:cNvSpPr>
          <p:nvPr>
            <p:ph type="body" idx="1"/>
          </p:nvPr>
        </p:nvSpPr>
        <p:spPr>
          <a:xfrm>
            <a:off x="152400" y="838200"/>
            <a:ext cx="8839200" cy="5334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algn="l" eaLnBrk="1" hangingPunct="1">
              <a:spcBef>
                <a:spcPct val="0"/>
              </a:spcBef>
              <a:defRPr sz="1400" b="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spcBef>
                <a:spcPct val="0"/>
              </a:spcBef>
              <a:defRPr sz="1400" b="0">
                <a:solidFill>
                  <a:schemeClr val="tx1"/>
                </a:solidFill>
                <a:latin typeface="Times New Roman" panose="02020603050405020304" pitchFamily="18"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b="0">
                <a:solidFill>
                  <a:schemeClr val="tx1"/>
                </a:solidFill>
                <a:latin typeface="Times New Roman" panose="02020603050405020304" pitchFamily="18" charset="0"/>
                <a:ea typeface="宋体" panose="02010600030101010101" pitchFamily="2"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defRPr sz="3200" kern="1200">
          <a:solidFill>
            <a:schemeClr val="bg1"/>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200">
          <a:solidFill>
            <a:schemeClr val="bg1"/>
          </a:solidFill>
          <a:effectLst>
            <a:outerShdw blurRad="38100" dist="38100" dir="2700000" algn="tl">
              <a:srgbClr val="000000"/>
            </a:outerShdw>
          </a:effectLst>
          <a:latin typeface="Arial" panose="020B0604020202020204" pitchFamily="34" charset="0"/>
        </a:defRPr>
      </a:lvl2pPr>
      <a:lvl3pPr algn="ctr" rtl="0" eaLnBrk="0" fontAlgn="base" hangingPunct="0">
        <a:spcBef>
          <a:spcPct val="0"/>
        </a:spcBef>
        <a:spcAft>
          <a:spcPct val="0"/>
        </a:spcAft>
        <a:defRPr sz="3200">
          <a:solidFill>
            <a:schemeClr val="bg1"/>
          </a:solidFill>
          <a:effectLst>
            <a:outerShdw blurRad="38100" dist="38100" dir="2700000" algn="tl">
              <a:srgbClr val="000000"/>
            </a:outerShdw>
          </a:effectLst>
          <a:latin typeface="Arial" panose="020B0604020202020204" pitchFamily="34" charset="0"/>
        </a:defRPr>
      </a:lvl3pPr>
      <a:lvl4pPr algn="ctr" rtl="0" eaLnBrk="0" fontAlgn="base" hangingPunct="0">
        <a:spcBef>
          <a:spcPct val="0"/>
        </a:spcBef>
        <a:spcAft>
          <a:spcPct val="0"/>
        </a:spcAft>
        <a:defRPr sz="3200">
          <a:solidFill>
            <a:schemeClr val="bg1"/>
          </a:solidFill>
          <a:effectLst>
            <a:outerShdw blurRad="38100" dist="38100" dir="2700000" algn="tl">
              <a:srgbClr val="000000"/>
            </a:outerShdw>
          </a:effectLst>
          <a:latin typeface="Arial" panose="020B0604020202020204" pitchFamily="34" charset="0"/>
        </a:defRPr>
      </a:lvl4pPr>
      <a:lvl5pPr algn="ctr" rtl="0" eaLnBrk="0" fontAlgn="base" hangingPunct="0">
        <a:spcBef>
          <a:spcPct val="0"/>
        </a:spcBef>
        <a:spcAft>
          <a:spcPct val="0"/>
        </a:spcAft>
        <a:defRPr sz="3200">
          <a:solidFill>
            <a:schemeClr val="bg1"/>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3200">
          <a:solidFill>
            <a:schemeClr val="bg1"/>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3200">
          <a:solidFill>
            <a:schemeClr val="bg1"/>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3200">
          <a:solidFill>
            <a:schemeClr val="bg1"/>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3200">
          <a:solidFill>
            <a:schemeClr val="bg1"/>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spcBef>
          <a:spcPct val="20000"/>
        </a:spcBef>
        <a:spcAft>
          <a:spcPct val="0"/>
        </a:spcAft>
        <a:buChar char="•"/>
        <a:defRPr sz="240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2051" name="Rectangle 3"/>
          <p:cNvSpPr>
            <a:spLocks noGrp="1"/>
          </p:cNvSpPr>
          <p:nvPr>
            <p:ph type="body" idx="1"/>
          </p:nvPr>
        </p:nvSpPr>
        <p:spPr>
          <a:xfrm>
            <a:off x="457200" y="1600200"/>
            <a:ext cx="82296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728068"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algn="l" eaLnBrk="1" hangingPunct="1">
              <a:spcBef>
                <a:spcPct val="0"/>
              </a:spcBef>
              <a:defRPr sz="1400" b="0">
                <a:solidFill>
                  <a:schemeClr val="tx1"/>
                </a:solidFill>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806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eaLnBrk="1" hangingPunct="1">
              <a:spcBef>
                <a:spcPct val="0"/>
              </a:spcBef>
              <a:defRPr sz="1400" b="0">
                <a:solidFill>
                  <a:schemeClr val="tx1"/>
                </a:solidFill>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807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lstStyle>
            <a:lvl1pPr algn="r">
              <a:defRPr sz="1400" b="0">
                <a:solidFill>
                  <a:schemeClr val="tx1"/>
                </a:solidFill>
                <a:ea typeface="宋体" panose="02010600030101010101" pitchFamily="2" charset="-122"/>
              </a:defRPr>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png"/><Relationship Id="rId11" Type="http://schemas.openxmlformats.org/officeDocument/2006/relationships/notesSlide" Target="../notesSlides/notesSlide1.xml"/><Relationship Id="rId10" Type="http://schemas.openxmlformats.org/officeDocument/2006/relationships/slideLayout" Target="../slideLayouts/slideLayout2.xml"/><Relationship Id="rId1" Type="http://schemas.openxmlformats.org/officeDocument/2006/relationships/image" Target="../media/image1.wm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26.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3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hyperlink" Target="..\&#35270;&#39057;\Navigating%20through%20San%20Francisco,%20CA%20in%20FSD%20BETA%208.2.mp4"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jpeg"/><Relationship Id="rId1" Type="http://schemas.openxmlformats.org/officeDocument/2006/relationships/image" Target="../media/image4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9.xml"/><Relationship Id="rId2" Type="http://schemas.openxmlformats.org/officeDocument/2006/relationships/image" Target="../media/image55.jpeg"/><Relationship Id="rId1" Type="http://schemas.openxmlformats.org/officeDocument/2006/relationships/hyperlink" Target="http://people.w3.org/rishida/photos/html/slides/0311-beijing1_031111_035240+8_beijing_e031124.jpg.html" TargetMode="Externa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9.xml"/><Relationship Id="rId2" Type="http://schemas.openxmlformats.org/officeDocument/2006/relationships/image" Target="../media/image55.jpeg"/><Relationship Id="rId1" Type="http://schemas.openxmlformats.org/officeDocument/2006/relationships/hyperlink" Target="http://people.w3.org/rishida/photos/html/slides/0311-beijing1_031111_035240+8_beijing_e031124.jpg.html" TargetMode="Externa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9.xml"/><Relationship Id="rId2" Type="http://schemas.openxmlformats.org/officeDocument/2006/relationships/image" Target="../media/image55.jpeg"/><Relationship Id="rId1" Type="http://schemas.openxmlformats.org/officeDocument/2006/relationships/hyperlink" Target="http://people.w3.org/rishida/photos/html/slides/0311-beijing1_031111_035240+8_beijing_e031124.jpg.html" TargetMode="Externa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9.xml"/><Relationship Id="rId2" Type="http://schemas.openxmlformats.org/officeDocument/2006/relationships/image" Target="../media/image55.jpeg"/><Relationship Id="rId1" Type="http://schemas.openxmlformats.org/officeDocument/2006/relationships/hyperlink" Target="http://people.w3.org/rishida/photos/html/slides/0311-beijing1_031111_035240+8_beijing_e031124.jpg.html" TargetMode="Externa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4.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hyperlink" Target="http://www.ritsumei.ac.jp/~akitaoka/saishin-e.html" TargetMode="External"/><Relationship Id="rId1"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9.xml"/><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6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image" Target="../media/image69.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image" Target="../media/image70.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image" Target="../media/image7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image" Target="../media/image72.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image" Target="../media/image7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8.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83.png"/><Relationship Id="rId7" Type="http://schemas.openxmlformats.org/officeDocument/2006/relationships/oleObject" Target="../embeddings/oleObject4.bin"/><Relationship Id="rId6" Type="http://schemas.openxmlformats.org/officeDocument/2006/relationships/image" Target="../media/image82.png"/><Relationship Id="rId5" Type="http://schemas.openxmlformats.org/officeDocument/2006/relationships/oleObject" Target="../embeddings/oleObject3.bin"/><Relationship Id="rId4" Type="http://schemas.openxmlformats.org/officeDocument/2006/relationships/image" Target="../media/image81.wmf"/><Relationship Id="rId3" Type="http://schemas.openxmlformats.org/officeDocument/2006/relationships/oleObject" Target="../embeddings/oleObject2.bin"/><Relationship Id="rId2" Type="http://schemas.openxmlformats.org/officeDocument/2006/relationships/image" Target="../media/image80.wmf"/><Relationship Id="rId12" Type="http://schemas.openxmlformats.org/officeDocument/2006/relationships/notesSlide" Target="../notesSlides/notesSlide19.xml"/><Relationship Id="rId11" Type="http://schemas.openxmlformats.org/officeDocument/2006/relationships/vmlDrawing" Target="../drawings/vmlDrawing1.vml"/><Relationship Id="rId10" Type="http://schemas.openxmlformats.org/officeDocument/2006/relationships/slideLayout" Target="../slideLayouts/slideLayout18.xml"/><Relationship Id="rId1"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84.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86.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91.w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hyperlink" Target="http://earth.google.com/" TargetMode="External"/><Relationship Id="rId2" Type="http://schemas.openxmlformats.org/officeDocument/2006/relationships/hyperlink" Target="http://www.microsoft.com/virtualearth/" TargetMode="External"/><Relationship Id="rId1" Type="http://schemas.openxmlformats.org/officeDocument/2006/relationships/image" Target="../media/image95.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hyperlink" Target="http://www.youtube.com/watch?v=p16frKJLVi0" TargetMode="External"/><Relationship Id="rId2" Type="http://schemas.openxmlformats.org/officeDocument/2006/relationships/hyperlink" Target="http://labs.live.com/photosynth/" TargetMode="External"/><Relationship Id="rId1" Type="http://schemas.openxmlformats.org/officeDocument/2006/relationships/image" Target="../media/image99.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hyperlink" Target="http://en.wikipedia.org/wiki/Automatic_number_plate_recognition" TargetMode="External"/><Relationship Id="rId3" Type="http://schemas.openxmlformats.org/officeDocument/2006/relationships/image" Target="../media/image101.png"/><Relationship Id="rId2" Type="http://schemas.openxmlformats.org/officeDocument/2006/relationships/hyperlink" Target="http://www.research.att.com/~yann" TargetMode="External"/><Relationship Id="rId1" Type="http://schemas.openxmlformats.org/officeDocument/2006/relationships/image" Target="../media/image100.GI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02.jpe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hyperlink" Target="http://www.sonystyle.com/webapp/wcs/stores/servlet/ProductDisplay?catalogId=10551&amp;storeId=10151&amp;productId=8198552921665200469&amp;langId=-1" TargetMode="External"/><Relationship Id="rId2" Type="http://schemas.openxmlformats.org/officeDocument/2006/relationships/image" Target="../media/image104.wmf"/><Relationship Id="rId1" Type="http://schemas.openxmlformats.org/officeDocument/2006/relationships/image" Target="../media/image103.wmf"/></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hyperlink" Target="http://www.evolution.com/products/lanehawk/" TargetMode="External"/><Relationship Id="rId1" Type="http://schemas.openxmlformats.org/officeDocument/2006/relationships/image" Target="../media/image105.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106.jpe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hyperlink" Target="http://www.cl.cam.ac.uk/~jgd1000/afghan.html" TargetMode="External"/><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image" Target="../media/image107.jpe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image" Target="../media/image110.jpeg"/></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hyperlink" Target="http://lincoln.msresearch.us/" TargetMode="External"/><Relationship Id="rId4" Type="http://schemas.openxmlformats.org/officeDocument/2006/relationships/image" Target="../media/image113.jpeg"/><Relationship Id="rId3" Type="http://schemas.openxmlformats.org/officeDocument/2006/relationships/hyperlink" Target="http://www.youtube.com/watch?v=iSftwAUfpDY" TargetMode="External"/><Relationship Id="rId2" Type="http://schemas.openxmlformats.org/officeDocument/2006/relationships/hyperlink" Target="http://www.youtube.com/watch?v=8f2bF_NfRT8" TargetMode="External"/><Relationship Id="rId1" Type="http://schemas.openxmlformats.org/officeDocument/2006/relationships/hyperlink" Target="http://www.youtube.com/watch?v=TqW5zBTYbt0" TargetMode="Externa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hyperlink" Target="http://www.youtube.com/watch?v=J5ryLMZTO5M" TargetMode="External"/><Relationship Id="rId2" Type="http://schemas.openxmlformats.org/officeDocument/2006/relationships/image" Target="../media/image116.jpeg"/><Relationship Id="rId1" Type="http://schemas.openxmlformats.org/officeDocument/2006/relationships/image" Target="../media/image115.jpe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hyperlink" Target="http://www.ilm.com/theshow/" TargetMode="External"/></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2.xml"/><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hyperlink" Target="http://www.organicmotion.com/" TargetMode="External"/><Relationship Id="rId1" Type="http://schemas.openxmlformats.org/officeDocument/2006/relationships/hyperlink" Target="http://www.youtube.com/watch?v=V0yT8mwg9nc" TargetMode="Externa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hyperlink" Target="http://www.youtube.com/watch?v=UyPU2l9rdvo" TargetMode="External"/><Relationship Id="rId2" Type="http://schemas.openxmlformats.org/officeDocument/2006/relationships/hyperlink" Target="http://www.howstuffworks.com/first-down-line.htm" TargetMode="External"/><Relationship Id="rId1" Type="http://schemas.openxmlformats.org/officeDocument/2006/relationships/image" Target="../media/image121.jpeg"/></Relationships>
</file>

<file path=ppt/slides/_rels/slide69.xml.rels><?xml version="1.0" encoding="UTF-8" standalone="yes"?>
<Relationships xmlns="http://schemas.openxmlformats.org/package/2006/relationships"><Relationship Id="rId9" Type="http://schemas.openxmlformats.org/officeDocument/2006/relationships/hyperlink" Target="http://www.monzy.org/audience/" TargetMode="External"/><Relationship Id="rId8" Type="http://schemas.openxmlformats.org/officeDocument/2006/relationships/hyperlink" Target="http://www.news.com/Game-turns-moviegoers-into-human-joysticks/2100-1026_3-6184662.html" TargetMode="External"/><Relationship Id="rId7" Type="http://schemas.openxmlformats.org/officeDocument/2006/relationships/hyperlink" Target="http://www.digimask.com/" TargetMode="External"/><Relationship Id="rId6" Type="http://schemas.openxmlformats.org/officeDocument/2006/relationships/hyperlink" Target="http://www.gearlog.com/2007/12/incredible_wiimote_hack_create.php" TargetMode="External"/><Relationship Id="rId5" Type="http://schemas.openxmlformats.org/officeDocument/2006/relationships/hyperlink" Target="http://www.youtube.com/watch?v=Jd3-eiid-Uw" TargetMode="External"/><Relationship Id="rId4" Type="http://schemas.openxmlformats.org/officeDocument/2006/relationships/image" Target="../media/image124.jpeg"/><Relationship Id="rId3" Type="http://schemas.openxmlformats.org/officeDocument/2006/relationships/image" Target="../media/image123.jpeg"/><Relationship Id="rId2" Type="http://schemas.openxmlformats.org/officeDocument/2006/relationships/image" Target="../media/image122.png"/><Relationship Id="rId11" Type="http://schemas.openxmlformats.org/officeDocument/2006/relationships/notesSlide" Target="../notesSlides/notesSlide47.xml"/><Relationship Id="rId10" Type="http://schemas.openxmlformats.org/officeDocument/2006/relationships/slideLayout" Target="../slideLayouts/slideLayout2.xml"/><Relationship Id="rId1" Type="http://schemas.openxmlformats.org/officeDocument/2006/relationships/hyperlink" Target="http://en.wikipedia.org/wiki/Image:Wii_Wiimotea.png" TargetMode="Externa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21.jpeg"/><Relationship Id="rId1" Type="http://schemas.openxmlformats.org/officeDocument/2006/relationships/image" Target="../media/image20.jpe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hyperlink" Target="http://www.youtube.com/watch?v=QzsQKULMbiU" TargetMode="External"/></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4.xml"/><Relationship Id="rId4" Type="http://schemas.openxmlformats.org/officeDocument/2006/relationships/hyperlink" Target="http://www.youtube.com/watch?v=1BRSfCuLYHc" TargetMode="External"/><Relationship Id="rId3" Type="http://schemas.openxmlformats.org/officeDocument/2006/relationships/hyperlink" Target="http://www.youtube.com/watch?v=AOXohr4XE-4&amp;feature=related" TargetMode="External"/><Relationship Id="rId2" Type="http://schemas.openxmlformats.org/officeDocument/2006/relationships/image" Target="../media/image127.png"/><Relationship Id="rId1" Type="http://schemas.openxmlformats.org/officeDocument/2006/relationships/image" Target="../media/image126.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2.xml"/><Relationship Id="rId4" Type="http://schemas.openxmlformats.org/officeDocument/2006/relationships/hyperlink" Target="http://www.youtube.com/watch?v=NwVBzx0LMNQ" TargetMode="External"/><Relationship Id="rId3" Type="http://schemas.openxmlformats.org/officeDocument/2006/relationships/image" Target="../media/image130.png"/><Relationship Id="rId2" Type="http://schemas.openxmlformats.org/officeDocument/2006/relationships/image" Target="../media/image129.jpeg"/><Relationship Id="rId1" Type="http://schemas.openxmlformats.org/officeDocument/2006/relationships/image" Target="../media/image128.jpe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hyperlink" Target="http://marsrovers.jpl.nasa.gov/gallery/images.html" TargetMode="External"/><Relationship Id="rId2" Type="http://schemas.openxmlformats.org/officeDocument/2006/relationships/hyperlink" Target="http://www.ri.cmu.edu/pubs/pub_5719.html" TargetMode="External"/><Relationship Id="rId1" Type="http://schemas.openxmlformats.org/officeDocument/2006/relationships/image" Target="../media/image131.jpe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hyperlink" Target="http://groups.csail.mit.edu/vision/medical-vision/surgery/surgical_navigation.html" TargetMode="External"/><Relationship Id="rId2" Type="http://schemas.openxmlformats.org/officeDocument/2006/relationships/image" Target="../media/image133.png"/><Relationship Id="rId1" Type="http://schemas.openxmlformats.org/officeDocument/2006/relationships/image" Target="../media/image132.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2.xml"/><Relationship Id="rId6" Type="http://schemas.openxmlformats.org/officeDocument/2006/relationships/image" Target="../media/image141.jpe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2.xml"/><Relationship Id="rId6" Type="http://schemas.openxmlformats.org/officeDocument/2006/relationships/image" Target="../media/image148.wmf"/><Relationship Id="rId5" Type="http://schemas.openxmlformats.org/officeDocument/2006/relationships/image" Target="../media/image147.png"/><Relationship Id="rId4" Type="http://schemas.openxmlformats.org/officeDocument/2006/relationships/image" Target="../media/image146.png"/><Relationship Id="rId3" Type="http://schemas.openxmlformats.org/officeDocument/2006/relationships/image" Target="../media/image145.wmf"/><Relationship Id="rId2" Type="http://schemas.openxmlformats.org/officeDocument/2006/relationships/image" Target="../media/image144.png"/><Relationship Id="rId1" Type="http://schemas.openxmlformats.org/officeDocument/2006/relationships/image" Target="../media/image143.png"/></Relationships>
</file>

<file path=ppt/slides/_rels/slide79.xml.rels><?xml version="1.0" encoding="UTF-8" standalone="yes"?>
<Relationships xmlns="http://schemas.openxmlformats.org/package/2006/relationships"><Relationship Id="rId9" Type="http://schemas.openxmlformats.org/officeDocument/2006/relationships/notesSlide" Target="../notesSlides/notesSlide57.xml"/><Relationship Id="rId8" Type="http://schemas.openxmlformats.org/officeDocument/2006/relationships/slideLayout" Target="../slideLayouts/slideLayout2.xml"/><Relationship Id="rId7" Type="http://schemas.openxmlformats.org/officeDocument/2006/relationships/image" Target="../media/image155.wmf"/><Relationship Id="rId6" Type="http://schemas.openxmlformats.org/officeDocument/2006/relationships/image" Target="../media/image154.wmf"/><Relationship Id="rId5" Type="http://schemas.openxmlformats.org/officeDocument/2006/relationships/image" Target="../media/image153.png"/><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9.w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80.xml.rels><?xml version="1.0" encoding="UTF-8" standalone="yes"?>
<Relationships xmlns="http://schemas.openxmlformats.org/package/2006/relationships"><Relationship Id="rId9" Type="http://schemas.openxmlformats.org/officeDocument/2006/relationships/image" Target="../media/image164.jpeg"/><Relationship Id="rId8" Type="http://schemas.openxmlformats.org/officeDocument/2006/relationships/image" Target="../media/image163.jpeg"/><Relationship Id="rId7" Type="http://schemas.openxmlformats.org/officeDocument/2006/relationships/image" Target="../media/image162.jpeg"/><Relationship Id="rId6" Type="http://schemas.openxmlformats.org/officeDocument/2006/relationships/image" Target="../media/image161.jpeg"/><Relationship Id="rId5" Type="http://schemas.openxmlformats.org/officeDocument/2006/relationships/image" Target="../media/image160.jpeg"/><Relationship Id="rId4" Type="http://schemas.openxmlformats.org/officeDocument/2006/relationships/image" Target="../media/image159.jpeg"/><Relationship Id="rId35" Type="http://schemas.openxmlformats.org/officeDocument/2006/relationships/notesSlide" Target="../notesSlides/notesSlide58.xml"/><Relationship Id="rId34" Type="http://schemas.openxmlformats.org/officeDocument/2006/relationships/slideLayout" Target="../slideLayouts/slideLayout2.xml"/><Relationship Id="rId33" Type="http://schemas.openxmlformats.org/officeDocument/2006/relationships/image" Target="../media/image187.png"/><Relationship Id="rId32" Type="http://schemas.openxmlformats.org/officeDocument/2006/relationships/image" Target="../media/image186.png"/><Relationship Id="rId31" Type="http://schemas.openxmlformats.org/officeDocument/2006/relationships/hyperlink" Target="http://www.picsearch.com/" TargetMode="External"/><Relationship Id="rId30" Type="http://schemas.openxmlformats.org/officeDocument/2006/relationships/image" Target="../media/image185.png"/><Relationship Id="rId3" Type="http://schemas.openxmlformats.org/officeDocument/2006/relationships/image" Target="../media/image158.jpeg"/><Relationship Id="rId29" Type="http://schemas.openxmlformats.org/officeDocument/2006/relationships/image" Target="../media/image184.jpeg"/><Relationship Id="rId28" Type="http://schemas.openxmlformats.org/officeDocument/2006/relationships/image" Target="../media/image183.jpeg"/><Relationship Id="rId27" Type="http://schemas.openxmlformats.org/officeDocument/2006/relationships/image" Target="../media/image182.jpeg"/><Relationship Id="rId26" Type="http://schemas.openxmlformats.org/officeDocument/2006/relationships/image" Target="../media/image181.jpeg"/><Relationship Id="rId25" Type="http://schemas.openxmlformats.org/officeDocument/2006/relationships/image" Target="../media/image180.jpeg"/><Relationship Id="rId24" Type="http://schemas.openxmlformats.org/officeDocument/2006/relationships/image" Target="../media/image179.jpeg"/><Relationship Id="rId23" Type="http://schemas.openxmlformats.org/officeDocument/2006/relationships/image" Target="../media/image178.jpeg"/><Relationship Id="rId22" Type="http://schemas.openxmlformats.org/officeDocument/2006/relationships/image" Target="../media/image177.jpeg"/><Relationship Id="rId21" Type="http://schemas.openxmlformats.org/officeDocument/2006/relationships/image" Target="../media/image176.jpeg"/><Relationship Id="rId20" Type="http://schemas.openxmlformats.org/officeDocument/2006/relationships/image" Target="../media/image175.jpeg"/><Relationship Id="rId2" Type="http://schemas.openxmlformats.org/officeDocument/2006/relationships/image" Target="../media/image157.jpeg"/><Relationship Id="rId19" Type="http://schemas.openxmlformats.org/officeDocument/2006/relationships/image" Target="../media/image174.jpeg"/><Relationship Id="rId18" Type="http://schemas.openxmlformats.org/officeDocument/2006/relationships/image" Target="../media/image173.jpeg"/><Relationship Id="rId17" Type="http://schemas.openxmlformats.org/officeDocument/2006/relationships/image" Target="../media/image172.jpeg"/><Relationship Id="rId16" Type="http://schemas.openxmlformats.org/officeDocument/2006/relationships/image" Target="../media/image171.jpeg"/><Relationship Id="rId15" Type="http://schemas.openxmlformats.org/officeDocument/2006/relationships/image" Target="../media/image170.jpeg"/><Relationship Id="rId14" Type="http://schemas.openxmlformats.org/officeDocument/2006/relationships/image" Target="../media/image169.jpeg"/><Relationship Id="rId13" Type="http://schemas.openxmlformats.org/officeDocument/2006/relationships/image" Target="../media/image168.jpeg"/><Relationship Id="rId12" Type="http://schemas.openxmlformats.org/officeDocument/2006/relationships/image" Target="../media/image167.jpeg"/><Relationship Id="rId11" Type="http://schemas.openxmlformats.org/officeDocument/2006/relationships/image" Target="../media/image166.jpeg"/><Relationship Id="rId10" Type="http://schemas.openxmlformats.org/officeDocument/2006/relationships/image" Target="../media/image165.jpeg"/><Relationship Id="rId1" Type="http://schemas.openxmlformats.org/officeDocument/2006/relationships/image" Target="../media/image156.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60.xml"/><Relationship Id="rId7"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1.jpeg"/><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image" Target="../media/image188.wmf"/></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195.jpeg"/><Relationship Id="rId1" Type="http://schemas.openxmlformats.org/officeDocument/2006/relationships/image" Target="../media/image194.png"/></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62.xml"/><Relationship Id="rId7" Type="http://schemas.openxmlformats.org/officeDocument/2006/relationships/slideLayout" Target="../slideLayouts/slideLayout2.xml"/><Relationship Id="rId6" Type="http://schemas.openxmlformats.org/officeDocument/2006/relationships/image" Target="../media/image201.wmf"/><Relationship Id="rId5" Type="http://schemas.openxmlformats.org/officeDocument/2006/relationships/image" Target="../media/image200.wmf"/><Relationship Id="rId4" Type="http://schemas.openxmlformats.org/officeDocument/2006/relationships/image" Target="../media/image199.jpeg"/><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image" Target="../media/image196.png"/></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63.xml"/><Relationship Id="rId7" Type="http://schemas.openxmlformats.org/officeDocument/2006/relationships/slideLayout" Target="../slideLayouts/slideLayout12.xml"/><Relationship Id="rId6" Type="http://schemas.openxmlformats.org/officeDocument/2006/relationships/image" Target="../media/image207.wmf"/><Relationship Id="rId5" Type="http://schemas.openxmlformats.org/officeDocument/2006/relationships/image" Target="../media/image206.png"/><Relationship Id="rId4" Type="http://schemas.openxmlformats.org/officeDocument/2006/relationships/image" Target="../media/image205.jpeg"/><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8" name="Picture 84"/>
          <p:cNvPicPr>
            <a:picLocks noChangeAspect="1"/>
          </p:cNvPicPr>
          <p:nvPr/>
        </p:nvPicPr>
        <p:blipFill>
          <a:blip r:embed="rId1"/>
          <a:stretch>
            <a:fillRect/>
          </a:stretch>
        </p:blipFill>
        <p:spPr>
          <a:xfrm>
            <a:off x="536575" y="4905375"/>
            <a:ext cx="2105025" cy="1800225"/>
          </a:xfrm>
          <a:prstGeom prst="rect">
            <a:avLst/>
          </a:prstGeom>
          <a:noFill/>
          <a:ln w="3175" cap="flat" cmpd="sng">
            <a:solidFill>
              <a:schemeClr val="bg1"/>
            </a:solidFill>
            <a:prstDash val="solid"/>
            <a:miter/>
            <a:headEnd type="none" w="med" len="med"/>
            <a:tailEnd type="none" w="med" len="med"/>
          </a:ln>
        </p:spPr>
      </p:pic>
      <p:pic>
        <p:nvPicPr>
          <p:cNvPr id="4099" name="Picture 85"/>
          <p:cNvPicPr>
            <a:picLocks noChangeAspect="1"/>
          </p:cNvPicPr>
          <p:nvPr/>
        </p:nvPicPr>
        <p:blipFill>
          <a:blip r:embed="rId2"/>
          <a:stretch>
            <a:fillRect/>
          </a:stretch>
        </p:blipFill>
        <p:spPr>
          <a:xfrm>
            <a:off x="6469063" y="4838700"/>
            <a:ext cx="2252662" cy="1800225"/>
          </a:xfrm>
          <a:prstGeom prst="rect">
            <a:avLst/>
          </a:prstGeom>
          <a:noFill/>
          <a:ln w="3175" cap="flat" cmpd="sng">
            <a:solidFill>
              <a:schemeClr val="bg1"/>
            </a:solidFill>
            <a:prstDash val="solid"/>
            <a:miter/>
            <a:headEnd type="none" w="med" len="med"/>
            <a:tailEnd type="none" w="med" len="med"/>
          </a:ln>
        </p:spPr>
      </p:pic>
      <p:pic>
        <p:nvPicPr>
          <p:cNvPr id="4100" name="Picture 87" descr="hal9000_400"/>
          <p:cNvPicPr>
            <a:picLocks noChangeAspect="1"/>
          </p:cNvPicPr>
          <p:nvPr/>
        </p:nvPicPr>
        <p:blipFill>
          <a:blip r:embed="rId3"/>
          <a:stretch>
            <a:fillRect/>
          </a:stretch>
        </p:blipFill>
        <p:spPr>
          <a:xfrm>
            <a:off x="228600" y="3105150"/>
            <a:ext cx="2908300" cy="1619250"/>
          </a:xfrm>
          <a:prstGeom prst="rect">
            <a:avLst/>
          </a:prstGeom>
          <a:noFill/>
          <a:ln w="3175" cap="flat" cmpd="sng">
            <a:solidFill>
              <a:schemeClr val="bg1"/>
            </a:solidFill>
            <a:prstDash val="solid"/>
            <a:miter/>
            <a:headEnd type="none" w="med" len="med"/>
            <a:tailEnd type="none" w="med" len="med"/>
          </a:ln>
        </p:spPr>
      </p:pic>
      <p:sp>
        <p:nvSpPr>
          <p:cNvPr id="13" name="标题 1"/>
          <p:cNvSpPr>
            <a:spLocks noGrp="1"/>
          </p:cNvSpPr>
          <p:nvPr>
            <p:ph type="title"/>
          </p:nvPr>
        </p:nvSpPr>
        <p:spPr>
          <a:xfrm>
            <a:off x="717550" y="457200"/>
            <a:ext cx="7886700" cy="482600"/>
          </a:xfrm>
        </p:spPr>
        <p:txBody>
          <a:bodyPr vert="horz" wrap="square" lIns="91440" tIns="45720" rIns="91440" bIns="45720" numCol="1" anchor="ctr" anchorCtr="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机器人视觉</a:t>
            </a:r>
            <a:endParaRPr kumimoji="0" lang="zh-CN" altLang="en-US" sz="36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4102" name="图片 1"/>
          <p:cNvPicPr>
            <a:picLocks noChangeAspect="1"/>
          </p:cNvPicPr>
          <p:nvPr/>
        </p:nvPicPr>
        <p:blipFill>
          <a:blip r:embed="rId4"/>
          <a:stretch>
            <a:fillRect/>
          </a:stretch>
        </p:blipFill>
        <p:spPr>
          <a:xfrm>
            <a:off x="6629400" y="1011238"/>
            <a:ext cx="2397125" cy="1800225"/>
          </a:xfrm>
          <a:prstGeom prst="rect">
            <a:avLst/>
          </a:prstGeom>
          <a:noFill/>
          <a:ln w="9525">
            <a:noFill/>
          </a:ln>
        </p:spPr>
      </p:pic>
      <p:pic>
        <p:nvPicPr>
          <p:cNvPr id="4103" name="图片 2"/>
          <p:cNvPicPr>
            <a:picLocks noChangeAspect="1"/>
          </p:cNvPicPr>
          <p:nvPr/>
        </p:nvPicPr>
        <p:blipFill>
          <a:blip r:embed="rId5"/>
          <a:stretch>
            <a:fillRect/>
          </a:stretch>
        </p:blipFill>
        <p:spPr>
          <a:xfrm>
            <a:off x="6448425" y="3227388"/>
            <a:ext cx="1909763" cy="1260475"/>
          </a:xfrm>
          <a:prstGeom prst="rect">
            <a:avLst/>
          </a:prstGeom>
          <a:noFill/>
          <a:ln w="9525">
            <a:noFill/>
          </a:ln>
        </p:spPr>
      </p:pic>
      <p:pic>
        <p:nvPicPr>
          <p:cNvPr id="4104" name="图片 3"/>
          <p:cNvPicPr>
            <a:picLocks noChangeAspect="1"/>
          </p:cNvPicPr>
          <p:nvPr/>
        </p:nvPicPr>
        <p:blipFill>
          <a:blip r:embed="rId6"/>
          <a:stretch>
            <a:fillRect/>
          </a:stretch>
        </p:blipFill>
        <p:spPr>
          <a:xfrm>
            <a:off x="3136900" y="4838700"/>
            <a:ext cx="3081338" cy="1800225"/>
          </a:xfrm>
          <a:prstGeom prst="rect">
            <a:avLst/>
          </a:prstGeom>
          <a:noFill/>
          <a:ln w="9525">
            <a:noFill/>
          </a:ln>
        </p:spPr>
      </p:pic>
      <p:pic>
        <p:nvPicPr>
          <p:cNvPr id="4105" name="图片 4"/>
          <p:cNvPicPr>
            <a:picLocks noChangeAspect="1"/>
          </p:cNvPicPr>
          <p:nvPr/>
        </p:nvPicPr>
        <p:blipFill>
          <a:blip r:embed="rId7"/>
          <a:stretch>
            <a:fillRect/>
          </a:stretch>
        </p:blipFill>
        <p:spPr>
          <a:xfrm>
            <a:off x="31750" y="1011238"/>
            <a:ext cx="3363913" cy="1800225"/>
          </a:xfrm>
          <a:prstGeom prst="rect">
            <a:avLst/>
          </a:prstGeom>
          <a:noFill/>
          <a:ln w="9525">
            <a:noFill/>
          </a:ln>
        </p:spPr>
      </p:pic>
      <p:pic>
        <p:nvPicPr>
          <p:cNvPr id="4106" name="图片 5"/>
          <p:cNvPicPr>
            <a:picLocks noChangeAspect="1"/>
          </p:cNvPicPr>
          <p:nvPr/>
        </p:nvPicPr>
        <p:blipFill>
          <a:blip r:embed="rId8"/>
          <a:stretch>
            <a:fillRect/>
          </a:stretch>
        </p:blipFill>
        <p:spPr>
          <a:xfrm>
            <a:off x="3517900" y="2924175"/>
            <a:ext cx="2700338" cy="1800225"/>
          </a:xfrm>
          <a:prstGeom prst="rect">
            <a:avLst/>
          </a:prstGeom>
          <a:noFill/>
          <a:ln w="9525">
            <a:noFill/>
          </a:ln>
        </p:spPr>
      </p:pic>
      <p:pic>
        <p:nvPicPr>
          <p:cNvPr id="4107" name="图片 2"/>
          <p:cNvPicPr>
            <a:picLocks noChangeAspect="1"/>
          </p:cNvPicPr>
          <p:nvPr/>
        </p:nvPicPr>
        <p:blipFill>
          <a:blip r:embed="rId9"/>
          <a:stretch>
            <a:fillRect/>
          </a:stretch>
        </p:blipFill>
        <p:spPr>
          <a:xfrm>
            <a:off x="3648075" y="1009650"/>
            <a:ext cx="2698750" cy="180022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智能汽车</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16387" name="内容占位符 4"/>
          <p:cNvPicPr>
            <a:picLocks noGrp="1" noChangeAspect="1"/>
          </p:cNvPicPr>
          <p:nvPr>
            <p:ph idx="1"/>
          </p:nvPr>
        </p:nvPicPr>
        <p:blipFill>
          <a:blip r:embed="rId1"/>
          <a:srcRect/>
          <a:stretch>
            <a:fillRect/>
          </a:stretch>
        </p:blipFill>
        <p:spPr>
          <a:xfrm>
            <a:off x="76200" y="762000"/>
            <a:ext cx="4176713" cy="3600450"/>
          </a:xfrm>
          <a:ln/>
        </p:spPr>
      </p:pic>
      <p:pic>
        <p:nvPicPr>
          <p:cNvPr id="16388" name="图片 6"/>
          <p:cNvPicPr>
            <a:picLocks noChangeAspect="1"/>
          </p:cNvPicPr>
          <p:nvPr/>
        </p:nvPicPr>
        <p:blipFill>
          <a:blip r:embed="rId2"/>
          <a:stretch>
            <a:fillRect/>
          </a:stretch>
        </p:blipFill>
        <p:spPr>
          <a:xfrm>
            <a:off x="4175125" y="3124200"/>
            <a:ext cx="4892675" cy="360045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52788" y="0"/>
            <a:ext cx="5891213" cy="6858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智能汽车传感器</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17411" name="图片 6"/>
          <p:cNvPicPr>
            <a:picLocks noChangeAspect="1"/>
          </p:cNvPicPr>
          <p:nvPr/>
        </p:nvPicPr>
        <p:blipFill>
          <a:blip r:embed="rId1"/>
          <a:stretch>
            <a:fillRect/>
          </a:stretch>
        </p:blipFill>
        <p:spPr>
          <a:xfrm>
            <a:off x="3810000" y="695325"/>
            <a:ext cx="4800600" cy="2879725"/>
          </a:xfrm>
          <a:prstGeom prst="rect">
            <a:avLst/>
          </a:prstGeom>
          <a:noFill/>
          <a:ln w="9525">
            <a:noFill/>
          </a:ln>
        </p:spPr>
      </p:pic>
      <p:pic>
        <p:nvPicPr>
          <p:cNvPr id="17412" name="图片 8"/>
          <p:cNvPicPr>
            <a:picLocks noChangeAspect="1"/>
          </p:cNvPicPr>
          <p:nvPr/>
        </p:nvPicPr>
        <p:blipFill>
          <a:blip r:embed="rId2"/>
          <a:stretch>
            <a:fillRect/>
          </a:stretch>
        </p:blipFill>
        <p:spPr>
          <a:xfrm>
            <a:off x="3810000" y="3657600"/>
            <a:ext cx="4800600" cy="3133725"/>
          </a:xfrm>
          <a:prstGeom prst="rect">
            <a:avLst/>
          </a:prstGeom>
          <a:noFill/>
          <a:ln w="9525">
            <a:noFill/>
          </a:ln>
        </p:spPr>
      </p:pic>
      <p:sp>
        <p:nvSpPr>
          <p:cNvPr id="17413" name="图片 3"/>
          <p:cNvSpPr>
            <a:spLocks noChangeAspect="1"/>
          </p:cNvSpPr>
          <p:nvPr/>
        </p:nvSpPr>
        <p:spPr>
          <a:xfrm>
            <a:off x="457200" y="0"/>
            <a:ext cx="3086100" cy="6858000"/>
          </a:xfrm>
          <a:prstGeom prst="rect">
            <a:avLst/>
          </a:prstGeom>
          <a:noFill/>
          <a:ln w="9525">
            <a:noFill/>
          </a:ln>
        </p:spPr>
        <p:txBody>
          <a:bodyPr/>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视觉获取设备</a:t>
            </a: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相机</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18435" name="内容占位符 4"/>
          <p:cNvPicPr>
            <a:picLocks noGrp="1" noChangeAspect="1"/>
          </p:cNvPicPr>
          <p:nvPr>
            <p:ph idx="1"/>
          </p:nvPr>
        </p:nvPicPr>
        <p:blipFill>
          <a:blip r:embed="rId1"/>
          <a:srcRect/>
          <a:stretch>
            <a:fillRect/>
          </a:stretch>
        </p:blipFill>
        <p:spPr>
          <a:xfrm>
            <a:off x="762000" y="685800"/>
            <a:ext cx="3925888" cy="2519363"/>
          </a:xfrm>
          <a:ln/>
        </p:spPr>
      </p:pic>
      <p:pic>
        <p:nvPicPr>
          <p:cNvPr id="18436" name="图片 6"/>
          <p:cNvPicPr>
            <a:picLocks noChangeAspect="1"/>
          </p:cNvPicPr>
          <p:nvPr/>
        </p:nvPicPr>
        <p:blipFill>
          <a:blip r:embed="rId2"/>
          <a:stretch>
            <a:fillRect/>
          </a:stretch>
        </p:blipFill>
        <p:spPr>
          <a:xfrm>
            <a:off x="5021263" y="685800"/>
            <a:ext cx="3360737" cy="2519363"/>
          </a:xfrm>
          <a:prstGeom prst="rect">
            <a:avLst/>
          </a:prstGeom>
          <a:noFill/>
          <a:ln w="9525">
            <a:noFill/>
          </a:ln>
        </p:spPr>
      </p:pic>
      <p:pic>
        <p:nvPicPr>
          <p:cNvPr id="18437" name="图片 8"/>
          <p:cNvPicPr>
            <a:picLocks noChangeAspect="1"/>
          </p:cNvPicPr>
          <p:nvPr/>
        </p:nvPicPr>
        <p:blipFill>
          <a:blip r:embed="rId3"/>
          <a:stretch>
            <a:fillRect/>
          </a:stretch>
        </p:blipFill>
        <p:spPr>
          <a:xfrm>
            <a:off x="838200" y="3733800"/>
            <a:ext cx="2519363" cy="2519363"/>
          </a:xfrm>
          <a:prstGeom prst="rect">
            <a:avLst/>
          </a:prstGeom>
          <a:noFill/>
          <a:ln w="9525">
            <a:noFill/>
          </a:ln>
        </p:spPr>
      </p:pic>
      <p:pic>
        <p:nvPicPr>
          <p:cNvPr id="18438" name="图片 10"/>
          <p:cNvPicPr>
            <a:picLocks noChangeAspect="1"/>
          </p:cNvPicPr>
          <p:nvPr/>
        </p:nvPicPr>
        <p:blipFill>
          <a:blip r:embed="rId4"/>
          <a:stretch>
            <a:fillRect/>
          </a:stretch>
        </p:blipFill>
        <p:spPr>
          <a:xfrm>
            <a:off x="5021263" y="3733800"/>
            <a:ext cx="3406775" cy="2519363"/>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视觉获取设备</a:t>
            </a: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相机</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19459" name="内容占位符 4"/>
          <p:cNvPicPr>
            <a:picLocks noGrp="1" noChangeAspect="1"/>
          </p:cNvPicPr>
          <p:nvPr>
            <p:ph idx="1"/>
          </p:nvPr>
        </p:nvPicPr>
        <p:blipFill>
          <a:blip r:embed="rId1"/>
          <a:srcRect/>
          <a:stretch>
            <a:fillRect/>
          </a:stretch>
        </p:blipFill>
        <p:spPr>
          <a:xfrm>
            <a:off x="4175125" y="4419600"/>
            <a:ext cx="3924300" cy="1295400"/>
          </a:xfrm>
          <a:ln/>
        </p:spPr>
      </p:pic>
      <p:pic>
        <p:nvPicPr>
          <p:cNvPr id="19460" name="图片 6"/>
          <p:cNvPicPr>
            <a:picLocks noChangeAspect="1"/>
          </p:cNvPicPr>
          <p:nvPr/>
        </p:nvPicPr>
        <p:blipFill>
          <a:blip r:embed="rId2"/>
          <a:stretch>
            <a:fillRect/>
          </a:stretch>
        </p:blipFill>
        <p:spPr>
          <a:xfrm>
            <a:off x="4175125" y="812800"/>
            <a:ext cx="4005263" cy="2879725"/>
          </a:xfrm>
          <a:prstGeom prst="rect">
            <a:avLst/>
          </a:prstGeom>
          <a:noFill/>
          <a:ln w="9525">
            <a:noFill/>
          </a:ln>
        </p:spPr>
      </p:pic>
      <p:pic>
        <p:nvPicPr>
          <p:cNvPr id="19461" name="图片 8"/>
          <p:cNvPicPr>
            <a:picLocks noChangeAspect="1"/>
          </p:cNvPicPr>
          <p:nvPr/>
        </p:nvPicPr>
        <p:blipFill>
          <a:blip r:embed="rId3"/>
          <a:stretch>
            <a:fillRect/>
          </a:stretch>
        </p:blipFill>
        <p:spPr>
          <a:xfrm>
            <a:off x="228600" y="4038600"/>
            <a:ext cx="3600450" cy="2400300"/>
          </a:xfrm>
          <a:prstGeom prst="rect">
            <a:avLst/>
          </a:prstGeom>
          <a:noFill/>
          <a:ln w="9525">
            <a:noFill/>
          </a:ln>
        </p:spPr>
      </p:pic>
      <p:pic>
        <p:nvPicPr>
          <p:cNvPr id="19462" name="图片 10"/>
          <p:cNvPicPr>
            <a:picLocks noChangeAspect="1"/>
          </p:cNvPicPr>
          <p:nvPr/>
        </p:nvPicPr>
        <p:blipFill>
          <a:blip r:embed="rId4"/>
          <a:stretch>
            <a:fillRect/>
          </a:stretch>
        </p:blipFill>
        <p:spPr>
          <a:xfrm>
            <a:off x="762000" y="782638"/>
            <a:ext cx="2879725" cy="287972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如何通过视觉实现自动运行？</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20483" name="内容占位符 4"/>
          <p:cNvPicPr>
            <a:picLocks noGrp="1" noChangeAspect="1"/>
          </p:cNvPicPr>
          <p:nvPr>
            <p:ph idx="1"/>
          </p:nvPr>
        </p:nvPicPr>
        <p:blipFill>
          <a:blip r:embed="rId1"/>
          <a:srcRect/>
          <a:stretch>
            <a:fillRect/>
          </a:stretch>
        </p:blipFill>
        <p:spPr>
          <a:xfrm>
            <a:off x="211138" y="914400"/>
            <a:ext cx="4368800" cy="2879725"/>
          </a:xfrm>
          <a:ln/>
        </p:spPr>
      </p:pic>
      <p:pic>
        <p:nvPicPr>
          <p:cNvPr id="20484" name="图片 6"/>
          <p:cNvPicPr>
            <a:picLocks noChangeAspect="1"/>
          </p:cNvPicPr>
          <p:nvPr/>
        </p:nvPicPr>
        <p:blipFill>
          <a:blip r:embed="rId2"/>
          <a:stretch>
            <a:fillRect/>
          </a:stretch>
        </p:blipFill>
        <p:spPr>
          <a:xfrm>
            <a:off x="4876800" y="3352800"/>
            <a:ext cx="3892550" cy="287972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需要完成任务</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21507" name="内容占位符 2"/>
          <p:cNvSpPr>
            <a:spLocks noGrp="1"/>
          </p:cNvSpPr>
          <p:nvPr>
            <p:ph idx="1"/>
          </p:nvPr>
        </p:nvSpPr>
        <p:spPr>
          <a:ln/>
        </p:spPr>
        <p:txBody>
          <a:bodyPr vert="horz" wrap="square" lIns="91440" tIns="45720" rIns="91440" bIns="45720" anchor="t" anchorCtr="0"/>
          <a:p>
            <a:r>
              <a:rPr lang="zh-CN" altLang="en-US" sz="3200" dirty="0">
                <a:ea typeface="宋体" panose="02010600030101010101" pitchFamily="2" charset="-122"/>
              </a:rPr>
              <a:t>目标外形与距离</a:t>
            </a:r>
            <a:r>
              <a:rPr lang="en-US" altLang="zh-CN" sz="3200" dirty="0">
                <a:ea typeface="宋体" panose="02010600030101010101" pitchFamily="2" charset="-122"/>
                <a:sym typeface="Wingdings" panose="05000000000000000000" pitchFamily="2" charset="2"/>
              </a:rPr>
              <a:t></a:t>
            </a:r>
            <a:r>
              <a:rPr lang="zh-CN" altLang="en-US" sz="3200" dirty="0">
                <a:ea typeface="宋体" panose="02010600030101010101" pitchFamily="2" charset="-122"/>
                <a:sym typeface="Wingdings" panose="05000000000000000000" pitchFamily="2" charset="2"/>
              </a:rPr>
              <a:t>相机与图像，双目相机，相机标定</a:t>
            </a:r>
            <a:endParaRPr lang="en-US" altLang="zh-CN" sz="3200" dirty="0">
              <a:ea typeface="宋体" panose="02010600030101010101" pitchFamily="2" charset="-122"/>
            </a:endParaRPr>
          </a:p>
          <a:p>
            <a:r>
              <a:rPr lang="zh-CN" altLang="en-US" sz="3200" dirty="0">
                <a:ea typeface="宋体" panose="02010600030101010101" pitchFamily="2" charset="-122"/>
              </a:rPr>
              <a:t>路线</a:t>
            </a:r>
            <a:r>
              <a:rPr lang="en-US" altLang="zh-CN" sz="3200" dirty="0">
                <a:ea typeface="宋体" panose="02010600030101010101" pitchFamily="2" charset="-122"/>
                <a:sym typeface="Wingdings" panose="05000000000000000000" pitchFamily="2" charset="2"/>
              </a:rPr>
              <a:t>SLAM(</a:t>
            </a:r>
            <a:r>
              <a:rPr lang="zh-CN" altLang="en-US" sz="3200" dirty="0">
                <a:ea typeface="宋体" panose="02010600030101010101" pitchFamily="2" charset="-122"/>
                <a:sym typeface="Wingdings" panose="05000000000000000000" pitchFamily="2" charset="2"/>
              </a:rPr>
              <a:t>同步定位与建图</a:t>
            </a:r>
            <a:r>
              <a:rPr lang="en-US" altLang="zh-CN" sz="3200" dirty="0">
                <a:ea typeface="宋体" panose="02010600030101010101" pitchFamily="2" charset="-122"/>
                <a:sym typeface="Wingdings" panose="05000000000000000000" pitchFamily="2" charset="2"/>
              </a:rPr>
              <a:t>)</a:t>
            </a:r>
            <a:endParaRPr lang="en-US" altLang="zh-CN" sz="3200" dirty="0">
              <a:ea typeface="宋体" panose="02010600030101010101" pitchFamily="2" charset="-122"/>
              <a:sym typeface="Wingdings" panose="05000000000000000000" pitchFamily="2" charset="2"/>
            </a:endParaRPr>
          </a:p>
          <a:p>
            <a:r>
              <a:rPr lang="zh-CN" altLang="en-US" sz="3200" dirty="0">
                <a:ea typeface="宋体" panose="02010600030101010101" pitchFamily="2" charset="-122"/>
                <a:sym typeface="Wingdings" panose="05000000000000000000" pitchFamily="2" charset="2"/>
              </a:rPr>
              <a:t>交通灯、车道线、人行横道</a:t>
            </a:r>
            <a:r>
              <a:rPr lang="en-US" altLang="zh-CN" sz="3200" dirty="0">
                <a:ea typeface="宋体" panose="02010600030101010101" pitchFamily="2" charset="-122"/>
                <a:sym typeface="Wingdings" panose="05000000000000000000" pitchFamily="2" charset="2"/>
              </a:rPr>
              <a:t></a:t>
            </a:r>
            <a:r>
              <a:rPr lang="zh-CN" altLang="en-US" sz="3200" dirty="0">
                <a:ea typeface="宋体" panose="02010600030101010101" pitchFamily="2" charset="-122"/>
                <a:sym typeface="Wingdings" panose="05000000000000000000" pitchFamily="2" charset="2"/>
              </a:rPr>
              <a:t>图像处理和深度神经网络</a:t>
            </a:r>
            <a:endParaRPr lang="en-US" altLang="zh-CN" sz="3200" dirty="0">
              <a:ea typeface="宋体" panose="02010600030101010101" pitchFamily="2" charset="-122"/>
              <a:sym typeface="Wingdings" panose="05000000000000000000" pitchFamily="2" charset="2"/>
            </a:endParaRPr>
          </a:p>
          <a:p>
            <a:r>
              <a:rPr lang="zh-CN" altLang="en-US" sz="3200" dirty="0">
                <a:ea typeface="宋体" panose="02010600030101010101" pitchFamily="2" charset="-122"/>
              </a:rPr>
              <a:t>目标识别、分割</a:t>
            </a:r>
            <a:r>
              <a:rPr lang="en-US" altLang="zh-CN" sz="3200" dirty="0">
                <a:ea typeface="宋体" panose="02010600030101010101" pitchFamily="2" charset="-122"/>
                <a:sym typeface="Wingdings" panose="05000000000000000000" pitchFamily="2" charset="2"/>
              </a:rPr>
              <a:t></a:t>
            </a:r>
            <a:r>
              <a:rPr lang="zh-CN" altLang="en-US" sz="3200" dirty="0">
                <a:ea typeface="宋体" panose="02010600030101010101" pitchFamily="2" charset="-122"/>
                <a:sym typeface="Wingdings" panose="05000000000000000000" pitchFamily="2" charset="2"/>
              </a:rPr>
              <a:t>深度神经网络</a:t>
            </a:r>
            <a:endParaRPr lang="en-US" altLang="zh-CN" sz="3200" dirty="0">
              <a:ea typeface="宋体" panose="02010600030101010101" pitchFamily="2" charset="-122"/>
              <a:sym typeface="Wingdings" panose="05000000000000000000" pitchFamily="2" charset="2"/>
            </a:endParaRPr>
          </a:p>
          <a:p>
            <a:r>
              <a:rPr lang="zh-CN" altLang="en-US" sz="3200" dirty="0">
                <a:ea typeface="宋体" panose="02010600030101010101" pitchFamily="2" charset="-122"/>
              </a:rPr>
              <a:t>障碍物检测</a:t>
            </a:r>
            <a:r>
              <a:rPr lang="en-US" altLang="zh-CN" sz="3200" dirty="0">
                <a:ea typeface="宋体" panose="02010600030101010101" pitchFamily="2" charset="-122"/>
                <a:sym typeface="Wingdings" panose="05000000000000000000" pitchFamily="2" charset="2"/>
              </a:rPr>
              <a:t></a:t>
            </a:r>
            <a:r>
              <a:rPr lang="zh-CN" altLang="en-US" sz="3200" dirty="0">
                <a:ea typeface="宋体" panose="02010600030101010101" pitchFamily="2" charset="-122"/>
                <a:sym typeface="Wingdings" panose="05000000000000000000" pitchFamily="2" charset="2"/>
              </a:rPr>
              <a:t>双目相机，</a:t>
            </a:r>
            <a:r>
              <a:rPr lang="en-US" altLang="zh-CN" sz="3200" dirty="0">
                <a:ea typeface="宋体" panose="02010600030101010101" pitchFamily="2" charset="-122"/>
                <a:sym typeface="Wingdings" panose="05000000000000000000" pitchFamily="2" charset="2"/>
              </a:rPr>
              <a:t>SLAM</a:t>
            </a:r>
            <a:r>
              <a:rPr lang="zh-CN" altLang="en-US" sz="3200" dirty="0">
                <a:ea typeface="宋体" panose="02010600030101010101" pitchFamily="2" charset="-122"/>
                <a:sym typeface="Wingdings" panose="05000000000000000000" pitchFamily="2" charset="2"/>
              </a:rPr>
              <a:t>，深度神经网络</a:t>
            </a:r>
            <a:endParaRPr lang="en-US" altLang="zh-CN" sz="3200" dirty="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42863" y="1143000"/>
            <a:ext cx="8959850" cy="5040313"/>
          </a:xfrm>
          <a:prstGeom prst="rect">
            <a:avLst/>
          </a:prstGeom>
          <a:noFill/>
          <a:ln w="9525">
            <a:noFill/>
          </a:ln>
        </p:spPr>
      </p:pic>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目标外形与距离</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5" name="内容占位符 4"/>
          <p:cNvPicPr>
            <a:picLocks noGrp="1" noChangeAspect="1"/>
          </p:cNvPicPr>
          <p:nvPr>
            <p:ph idx="1"/>
          </p:nvPr>
        </p:nvPicPr>
        <p:blipFill>
          <a:blip r:embed="rId2"/>
          <a:srcRect/>
          <a:stretch>
            <a:fillRect/>
          </a:stretch>
        </p:blipFill>
        <p:spPr>
          <a:xfrm>
            <a:off x="838200" y="1190625"/>
            <a:ext cx="7267575" cy="4581525"/>
          </a:xfr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SLAM</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5" name="内容占位符 4"/>
          <p:cNvPicPr>
            <a:picLocks noGrp="1" noChangeAspect="1"/>
          </p:cNvPicPr>
          <p:nvPr>
            <p:ph idx="1"/>
          </p:nvPr>
        </p:nvPicPr>
        <p:blipFill>
          <a:blip r:embed="rId1"/>
          <a:srcRect/>
          <a:stretch>
            <a:fillRect/>
          </a:stretch>
        </p:blipFill>
        <p:spPr>
          <a:xfrm>
            <a:off x="381000" y="990600"/>
            <a:ext cx="8078788" cy="5040313"/>
          </a:xfrm>
          <a:ln/>
        </p:spPr>
      </p:pic>
      <p:pic>
        <p:nvPicPr>
          <p:cNvPr id="7" name="图片 6"/>
          <p:cNvPicPr>
            <a:picLocks noChangeAspect="1"/>
          </p:cNvPicPr>
          <p:nvPr/>
        </p:nvPicPr>
        <p:blipFill>
          <a:blip r:embed="rId2"/>
          <a:stretch>
            <a:fillRect/>
          </a:stretch>
        </p:blipFill>
        <p:spPr>
          <a:xfrm>
            <a:off x="1447800" y="685800"/>
            <a:ext cx="6629400" cy="5975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障碍物检测</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5" name="内容占位符 4"/>
          <p:cNvPicPr>
            <a:picLocks noGrp="1" noChangeAspect="1"/>
          </p:cNvPicPr>
          <p:nvPr>
            <p:ph idx="1"/>
          </p:nvPr>
        </p:nvPicPr>
        <p:blipFill>
          <a:blip r:embed="rId1"/>
          <a:srcRect/>
          <a:stretch>
            <a:fillRect/>
          </a:stretch>
        </p:blipFill>
        <p:spPr>
          <a:xfrm>
            <a:off x="152400" y="1133475"/>
            <a:ext cx="8839200" cy="4591050"/>
          </a:xfrm>
          <a:ln/>
        </p:spPr>
      </p:pic>
      <p:pic>
        <p:nvPicPr>
          <p:cNvPr id="7" name="图片 6"/>
          <p:cNvPicPr>
            <a:picLocks noChangeAspect="1"/>
          </p:cNvPicPr>
          <p:nvPr/>
        </p:nvPicPr>
        <p:blipFill>
          <a:blip r:embed="rId2"/>
          <a:stretch>
            <a:fillRect/>
          </a:stretch>
        </p:blipFill>
        <p:spPr>
          <a:xfrm>
            <a:off x="180975" y="990600"/>
            <a:ext cx="8839200" cy="4972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目标检测</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5" name="内容占位符 4"/>
          <p:cNvPicPr>
            <a:picLocks noGrp="1" noChangeAspect="1"/>
          </p:cNvPicPr>
          <p:nvPr>
            <p:ph idx="1"/>
          </p:nvPr>
        </p:nvPicPr>
        <p:blipFill>
          <a:blip r:embed="rId1"/>
          <a:srcRect/>
          <a:stretch>
            <a:fillRect/>
          </a:stretch>
        </p:blipFill>
        <p:spPr>
          <a:xfrm>
            <a:off x="990600" y="1066800"/>
            <a:ext cx="6877050" cy="5105400"/>
          </a:xfrm>
          <a:ln/>
        </p:spPr>
      </p:pic>
      <p:pic>
        <p:nvPicPr>
          <p:cNvPr id="7" name="图片 6"/>
          <p:cNvPicPr>
            <a:picLocks noChangeAspect="1"/>
          </p:cNvPicPr>
          <p:nvPr/>
        </p:nvPicPr>
        <p:blipFill>
          <a:blip r:embed="rId2"/>
          <a:stretch>
            <a:fillRect/>
          </a:stretch>
        </p:blipFill>
        <p:spPr>
          <a:xfrm>
            <a:off x="300038" y="1262063"/>
            <a:ext cx="8258175" cy="4714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授课内容</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8195" name="内容占位符 2"/>
          <p:cNvSpPr>
            <a:spLocks noGrp="1" noChangeArrowheads="1"/>
          </p:cNvSpPr>
          <p:nvPr>
            <p:ph idx="1"/>
          </p:nvPr>
        </p:nvSpPr>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三个主题：</a:t>
            </a:r>
            <a:endPar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ea"/>
              <a:buAutoNum type="ea1JpnChsDbPeriod"/>
              <a:defRPr/>
            </a:pPr>
            <a:r>
              <a:rPr kumimoji="0" lang="zh-CN" altLang="en-US"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图像处理基础、图像特征提取、相机与图像形成、相机标定、立体视觉（</a:t>
            </a:r>
            <a:r>
              <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14</a:t>
            </a:r>
            <a:r>
              <a:rPr kumimoji="0" lang="zh-CN" altLang="en-US"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课时）</a:t>
            </a:r>
            <a:endPar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ea"/>
              <a:buAutoNum type="ea1JpnChsDbPeriod"/>
              <a:defRPr/>
            </a:pPr>
            <a:endPar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ea"/>
              <a:buAutoNum type="ea1JpnChsDbPeriod"/>
              <a:defRPr/>
            </a:pPr>
            <a:r>
              <a:rPr kumimoji="0" lang="zh-CN" altLang="en-US"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基于视觉的地图生成和定位、光流与跟踪（</a:t>
            </a:r>
            <a:r>
              <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6</a:t>
            </a:r>
            <a:r>
              <a:rPr kumimoji="0" lang="zh-CN" altLang="en-US"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个课时）</a:t>
            </a:r>
            <a:endPar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ea"/>
              <a:buAutoNum type="ea1JpnChsDbPeriod"/>
              <a:defRPr/>
            </a:pPr>
            <a:endPar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ea"/>
              <a:buAutoNum type="ea1JpnChsDbPeriod"/>
              <a:defRPr/>
            </a:pPr>
            <a:r>
              <a:rPr kumimoji="0" lang="zh-CN" altLang="en-US"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目标识别、图像分割（</a:t>
            </a:r>
            <a:r>
              <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4</a:t>
            </a:r>
            <a:r>
              <a:rPr kumimoji="0" lang="zh-CN" altLang="en-US"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个课时）</a:t>
            </a:r>
            <a:endPar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ea"/>
              <a:buAutoNum type="ea1JpnChsDbPeriod"/>
              <a:defRPr/>
            </a:pPr>
            <a:endPar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ea"/>
              <a:buAutoNum type="ea1JpnChsDbPeriod"/>
              <a:defRPr/>
            </a:pPr>
            <a:r>
              <a:rPr kumimoji="0" lang="zh-CN" altLang="en-US"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课堂实验（</a:t>
            </a:r>
            <a:r>
              <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8</a:t>
            </a:r>
            <a:r>
              <a:rPr kumimoji="0" lang="zh-CN" altLang="en-US"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个课时）</a:t>
            </a:r>
            <a:endPar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ea"/>
              <a:buAutoNum type="ea1JpnChsDbPeriod"/>
              <a:defRPr/>
            </a:pPr>
            <a:endPar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ea"/>
              <a:buAutoNum type="ea1JpnChsDbPeriod"/>
              <a:defRPr/>
            </a:pPr>
            <a:endParaRPr kumimoji="0" lang="en-US" altLang="zh-CN" sz="24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车道线、人行横道、红绿灯</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5" name="内容占位符 4"/>
          <p:cNvPicPr>
            <a:picLocks noGrp="1" noChangeAspect="1"/>
          </p:cNvPicPr>
          <p:nvPr>
            <p:ph idx="1"/>
          </p:nvPr>
        </p:nvPicPr>
        <p:blipFill>
          <a:blip r:embed="rId1"/>
          <a:srcRect/>
          <a:stretch>
            <a:fillRect/>
          </a:stretch>
        </p:blipFill>
        <p:spPr>
          <a:ln/>
        </p:spPr>
      </p:pic>
      <p:pic>
        <p:nvPicPr>
          <p:cNvPr id="7" name="图片 6"/>
          <p:cNvPicPr>
            <a:picLocks noChangeAspect="1"/>
          </p:cNvPicPr>
          <p:nvPr/>
        </p:nvPicPr>
        <p:blipFill>
          <a:blip r:embed="rId2"/>
          <a:stretch>
            <a:fillRect/>
          </a:stretch>
        </p:blipFill>
        <p:spPr>
          <a:xfrm>
            <a:off x="0" y="1570038"/>
            <a:ext cx="9144000" cy="3717925"/>
          </a:xfrm>
          <a:prstGeom prst="rect">
            <a:avLst/>
          </a:prstGeom>
          <a:noFill/>
          <a:ln w="9525">
            <a:noFill/>
          </a:ln>
        </p:spPr>
      </p:pic>
      <p:pic>
        <p:nvPicPr>
          <p:cNvPr id="9" name="图片 8"/>
          <p:cNvPicPr>
            <a:picLocks noChangeAspect="1"/>
          </p:cNvPicPr>
          <p:nvPr/>
        </p:nvPicPr>
        <p:blipFill>
          <a:blip r:embed="rId3"/>
          <a:stretch>
            <a:fillRect/>
          </a:stretch>
        </p:blipFill>
        <p:spPr>
          <a:xfrm>
            <a:off x="1295400" y="1628775"/>
            <a:ext cx="6413500" cy="36004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学习内容</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3" name="内容占位符 2"/>
          <p:cNvSpPr>
            <a:spLocks noGrp="1"/>
          </p:cNvSpPr>
          <p:nvPr>
            <p:ph idx="1"/>
          </p:nvPr>
        </p:nvSpPr>
        <p:spPr>
          <a:ln/>
        </p:spPr>
        <p:txBody>
          <a:bodyPr vert="horz" wrap="square" lIns="91440" tIns="45720" rIns="91440" bIns="45720" anchor="t" anchorCtr="0"/>
          <a:p>
            <a:r>
              <a:rPr lang="zh-CN" altLang="en-US" dirty="0">
                <a:ea typeface="宋体" panose="02010600030101010101" pitchFamily="2" charset="-122"/>
              </a:rPr>
              <a:t>图像处理基础</a:t>
            </a:r>
            <a:endParaRPr lang="en-US" altLang="zh-CN" dirty="0">
              <a:ea typeface="宋体" panose="02010600030101010101" pitchFamily="2" charset="-122"/>
            </a:endParaRPr>
          </a:p>
          <a:p>
            <a:r>
              <a:rPr lang="zh-CN" altLang="en-US" dirty="0">
                <a:ea typeface="宋体" panose="02010600030101010101" pitchFamily="2" charset="-122"/>
              </a:rPr>
              <a:t>图像特征提取</a:t>
            </a:r>
            <a:endParaRPr lang="en-US" altLang="zh-CN" dirty="0">
              <a:ea typeface="宋体" panose="02010600030101010101" pitchFamily="2" charset="-122"/>
            </a:endParaRPr>
          </a:p>
          <a:p>
            <a:r>
              <a:rPr lang="zh-CN" altLang="en-US" dirty="0">
                <a:ea typeface="宋体" panose="02010600030101010101" pitchFamily="2" charset="-122"/>
              </a:rPr>
              <a:t>相机与图像形成、相机标定</a:t>
            </a:r>
            <a:endParaRPr lang="en-US" altLang="zh-CN" dirty="0">
              <a:ea typeface="宋体" panose="02010600030101010101" pitchFamily="2" charset="-122"/>
            </a:endParaRPr>
          </a:p>
          <a:p>
            <a:r>
              <a:rPr lang="zh-CN" altLang="en-US" dirty="0">
                <a:ea typeface="宋体" panose="02010600030101010101" pitchFamily="2" charset="-122"/>
              </a:rPr>
              <a:t>立体视觉</a:t>
            </a:r>
            <a:endParaRPr lang="zh-CN" altLang="en-US" dirty="0">
              <a:ea typeface="宋体" panose="02010600030101010101" pitchFamily="2" charset="-122"/>
            </a:endParaRPr>
          </a:p>
          <a:p>
            <a:r>
              <a:rPr lang="zh-CN" altLang="en-US" dirty="0">
                <a:ea typeface="宋体" panose="02010600030101010101" pitchFamily="2" charset="-122"/>
              </a:rPr>
              <a:t>基于视觉的</a:t>
            </a:r>
            <a:r>
              <a:rPr lang="en-US" altLang="zh-CN" dirty="0">
                <a:ea typeface="宋体" panose="02010600030101010101" pitchFamily="2" charset="-122"/>
              </a:rPr>
              <a:t>SLAM</a:t>
            </a:r>
            <a:r>
              <a:rPr lang="zh-CN" altLang="en-US" dirty="0">
                <a:ea typeface="宋体" panose="02010600030101010101" pitchFamily="2" charset="-122"/>
              </a:rPr>
              <a:t>、光流与跟踪</a:t>
            </a:r>
            <a:endParaRPr lang="zh-CN" altLang="en-US" dirty="0">
              <a:ea typeface="宋体" panose="02010600030101010101" pitchFamily="2" charset="-122"/>
            </a:endParaRPr>
          </a:p>
          <a:p>
            <a:r>
              <a:rPr lang="zh-CN" altLang="en-US" dirty="0">
                <a:ea typeface="宋体" panose="02010600030101010101" pitchFamily="2" charset="-122"/>
              </a:rPr>
              <a:t>目标识别、图像分割</a:t>
            </a:r>
            <a:endParaRPr lang="en-US" altLang="zh-CN" dirty="0">
              <a:ea typeface="宋体" panose="02010600030101010101" pitchFamily="2" charset="-122"/>
            </a:endParaRPr>
          </a:p>
          <a:p>
            <a:r>
              <a:rPr lang="zh-CN" altLang="en-US" dirty="0">
                <a:ea typeface="宋体" panose="02010600030101010101" pitchFamily="2" charset="-122"/>
              </a:rPr>
              <a:t>实际应用</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r>
              <a:rPr lang="zh-CN" altLang="en-US" dirty="0">
                <a:ea typeface="宋体" panose="02010600030101010101" pitchFamily="2" charset="-122"/>
              </a:rPr>
              <a:t>纯视觉自动驾驶演示：</a:t>
            </a:r>
            <a:r>
              <a:rPr lang="en-US" altLang="zh-CN" dirty="0">
                <a:ea typeface="宋体" panose="02010600030101010101" pitchFamily="2" charset="-122"/>
                <a:hlinkClick r:id="rId1" action="ppaction://hlinkfile"/>
              </a:rPr>
              <a:t>Tesla FSD</a:t>
            </a:r>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前途是光明的，但过程是困难的</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64" end="8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85" end="10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Tesla</a:t>
            </a: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事故</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5" name="内容占位符 4"/>
          <p:cNvPicPr>
            <a:picLocks noGrp="1" noChangeAspect="1"/>
          </p:cNvPicPr>
          <p:nvPr>
            <p:ph idx="1"/>
          </p:nvPr>
        </p:nvPicPr>
        <p:blipFill>
          <a:blip r:embed="rId1"/>
          <a:srcRect/>
          <a:stretch>
            <a:fillRect/>
          </a:stretch>
        </p:blipFill>
        <p:spPr>
          <a:xfrm>
            <a:off x="1143000" y="914400"/>
            <a:ext cx="7112000" cy="5334000"/>
          </a:xfrm>
          <a:ln/>
        </p:spPr>
      </p:pic>
      <p:pic>
        <p:nvPicPr>
          <p:cNvPr id="7" name="图片 6"/>
          <p:cNvPicPr>
            <a:picLocks noChangeAspect="1"/>
          </p:cNvPicPr>
          <p:nvPr/>
        </p:nvPicPr>
        <p:blipFill>
          <a:blip r:embed="rId2"/>
          <a:stretch>
            <a:fillRect/>
          </a:stretch>
        </p:blipFill>
        <p:spPr>
          <a:xfrm>
            <a:off x="546100" y="1062038"/>
            <a:ext cx="8051800" cy="50387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个人认识</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29699" name="内容占位符 2"/>
          <p:cNvSpPr>
            <a:spLocks noGrp="1"/>
          </p:cNvSpPr>
          <p:nvPr>
            <p:ph idx="1"/>
          </p:nvPr>
        </p:nvSpPr>
        <p:spPr>
          <a:ln/>
        </p:spPr>
        <p:txBody>
          <a:bodyPr vert="horz" wrap="square" lIns="91440" tIns="45720" rIns="91440" bIns="45720" anchor="t" anchorCtr="0"/>
          <a:p>
            <a:r>
              <a:rPr lang="zh-CN" altLang="en-US" dirty="0">
                <a:ea typeface="宋体" panose="02010600030101010101" pitchFamily="2" charset="-122"/>
              </a:rPr>
              <a:t>放弃</a:t>
            </a:r>
            <a:r>
              <a:rPr lang="en-US" altLang="zh-CN" dirty="0">
                <a:ea typeface="宋体" panose="02010600030101010101" pitchFamily="2" charset="-122"/>
              </a:rPr>
              <a:t>or</a:t>
            </a:r>
            <a:r>
              <a:rPr lang="zh-CN" altLang="en-US" dirty="0">
                <a:ea typeface="宋体" panose="02010600030101010101" pitchFamily="2" charset="-122"/>
              </a:rPr>
              <a:t>进步？</a:t>
            </a:r>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视觉技术需要克服困难不断进步，需要大家一起努力</a:t>
            </a:r>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相信人可以通过视觉解决的问题，机器人也可以</a:t>
            </a:r>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要相信未来的技术发展（</a:t>
            </a:r>
            <a:r>
              <a:rPr lang="en-US" altLang="zh-CN" dirty="0">
                <a:ea typeface="宋体" panose="02010600030101010101" pitchFamily="2" charset="-122"/>
              </a:rPr>
              <a:t>Tesla</a:t>
            </a:r>
            <a:r>
              <a:rPr lang="zh-CN" altLang="en-US" dirty="0">
                <a:ea typeface="宋体" panose="02010600030101010101" pitchFamily="2" charset="-122"/>
              </a:rPr>
              <a:t>取消毫米波雷达）</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charRg st="0"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charRg st="9" end="3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charRg st="34" end="5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charRg st="57" end="8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558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视觉的目的</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31747" name="Rectangle 3"/>
          <p:cNvSpPr>
            <a:spLocks noGrp="1"/>
          </p:cNvSpPr>
          <p:nvPr>
            <p:ph idx="1"/>
          </p:nvPr>
        </p:nvSpPr>
        <p:spPr>
          <a:ln/>
        </p:spPr>
        <p:txBody>
          <a:bodyPr vert="horz" wrap="square" lIns="91440" tIns="45720" rIns="91440" bIns="45720" anchor="t" anchorCtr="0"/>
          <a:p>
            <a:pPr eaLnBrk="1" hangingPunct="1"/>
            <a:r>
              <a:rPr lang="zh-CN" altLang="en-US" dirty="0">
                <a:ea typeface="宋体" panose="02010600030101010101" pitchFamily="2" charset="-122"/>
              </a:rPr>
              <a:t>感知</a:t>
            </a:r>
            <a:r>
              <a:rPr lang="en-US" altLang="zh-CN" dirty="0">
                <a:ea typeface="宋体" panose="02010600030101010101" pitchFamily="2" charset="-122"/>
              </a:rPr>
              <a:t> “</a:t>
            </a:r>
            <a:r>
              <a:rPr lang="zh-CN" altLang="en-US" dirty="0">
                <a:ea typeface="宋体" panose="02010600030101010101" pitchFamily="2" charset="-122"/>
              </a:rPr>
              <a:t>图像背后的世界</a:t>
            </a:r>
            <a:r>
              <a:rPr lang="en-US" altLang="zh-CN" dirty="0">
                <a:ea typeface="宋体" panose="02010600030101010101" pitchFamily="2" charset="-122"/>
              </a:rPr>
              <a:t>”</a:t>
            </a: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endParaRPr lang="en-US" altLang="zh-CN" dirty="0">
              <a:ea typeface="宋体" panose="02010600030101010101" pitchFamily="2" charset="-122"/>
            </a:endParaRPr>
          </a:p>
          <a:p>
            <a:pPr eaLnBrk="1" hangingPunct="1"/>
            <a:r>
              <a:rPr lang="zh-CN" altLang="en-US" dirty="0">
                <a:ea typeface="宋体" panose="02010600030101010101" pitchFamily="2" charset="-122"/>
              </a:rPr>
              <a:t>准确的意思是什么</a:t>
            </a:r>
            <a:r>
              <a:rPr lang="en-US" altLang="zh-CN" dirty="0">
                <a:ea typeface="宋体" panose="02010600030101010101" pitchFamily="2" charset="-122"/>
              </a:rPr>
              <a:t>?</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视觉作为三维信息的来源</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视觉作为语义信息的来源</a:t>
            </a:r>
            <a:endParaRPr lang="en-US" altLang="zh-CN" dirty="0">
              <a:ea typeface="宋体" panose="02010600030101010101" pitchFamily="2" charset="-122"/>
            </a:endParaRPr>
          </a:p>
        </p:txBody>
      </p:sp>
      <p:pic>
        <p:nvPicPr>
          <p:cNvPr id="31748" name="Picture 5" descr="eye_tiny"/>
          <p:cNvPicPr>
            <a:picLocks noChangeAspect="1"/>
          </p:cNvPicPr>
          <p:nvPr/>
        </p:nvPicPr>
        <p:blipFill>
          <a:blip r:embed="rId1"/>
          <a:stretch>
            <a:fillRect/>
          </a:stretch>
        </p:blipFill>
        <p:spPr>
          <a:xfrm>
            <a:off x="2819400" y="1600200"/>
            <a:ext cx="3505200" cy="240982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686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视觉作为三维信息的来源</a:t>
            </a:r>
            <a:endPar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33795" name="Picture 6"/>
          <p:cNvPicPr>
            <a:picLocks noChangeAspect="1"/>
          </p:cNvPicPr>
          <p:nvPr/>
        </p:nvPicPr>
        <p:blipFill>
          <a:blip r:embed="rId1"/>
          <a:stretch>
            <a:fillRect/>
          </a:stretch>
        </p:blipFill>
        <p:spPr>
          <a:xfrm>
            <a:off x="304800" y="1371600"/>
            <a:ext cx="2286000" cy="1828800"/>
          </a:xfrm>
          <a:prstGeom prst="rect">
            <a:avLst/>
          </a:prstGeom>
          <a:noFill/>
          <a:ln w="9525">
            <a:noFill/>
          </a:ln>
        </p:spPr>
      </p:pic>
      <p:pic>
        <p:nvPicPr>
          <p:cNvPr id="33796" name="Picture 7"/>
          <p:cNvPicPr>
            <a:picLocks noChangeAspect="1"/>
          </p:cNvPicPr>
          <p:nvPr/>
        </p:nvPicPr>
        <p:blipFill>
          <a:blip r:embed="rId2"/>
          <a:stretch>
            <a:fillRect/>
          </a:stretch>
        </p:blipFill>
        <p:spPr>
          <a:xfrm>
            <a:off x="6219825" y="1371600"/>
            <a:ext cx="2314575" cy="1905000"/>
          </a:xfrm>
          <a:prstGeom prst="rect">
            <a:avLst/>
          </a:prstGeom>
          <a:noFill/>
          <a:ln w="19050">
            <a:noFill/>
          </a:ln>
        </p:spPr>
      </p:pic>
      <p:pic>
        <p:nvPicPr>
          <p:cNvPr id="33797" name="Picture 8"/>
          <p:cNvPicPr>
            <a:picLocks noChangeAspect="1"/>
          </p:cNvPicPr>
          <p:nvPr/>
        </p:nvPicPr>
        <p:blipFill>
          <a:blip r:embed="rId3"/>
          <a:stretch>
            <a:fillRect/>
          </a:stretch>
        </p:blipFill>
        <p:spPr>
          <a:xfrm>
            <a:off x="6705600" y="3733800"/>
            <a:ext cx="1466850" cy="1905000"/>
          </a:xfrm>
          <a:prstGeom prst="rect">
            <a:avLst/>
          </a:prstGeom>
          <a:noFill/>
          <a:ln w="19050">
            <a:noFill/>
          </a:ln>
        </p:spPr>
      </p:pic>
      <p:pic>
        <p:nvPicPr>
          <p:cNvPr id="33798" name="Picture 10"/>
          <p:cNvPicPr>
            <a:picLocks noChangeAspect="1"/>
          </p:cNvPicPr>
          <p:nvPr/>
        </p:nvPicPr>
        <p:blipFill>
          <a:blip r:embed="rId4"/>
          <a:stretch>
            <a:fillRect/>
          </a:stretch>
        </p:blipFill>
        <p:spPr>
          <a:xfrm>
            <a:off x="2819400" y="1371600"/>
            <a:ext cx="2916238" cy="4191000"/>
          </a:xfrm>
          <a:prstGeom prst="rect">
            <a:avLst/>
          </a:prstGeom>
          <a:noFill/>
          <a:ln w="9525">
            <a:noFill/>
          </a:ln>
        </p:spPr>
      </p:pic>
      <p:pic>
        <p:nvPicPr>
          <p:cNvPr id="33799" name="Picture 14"/>
          <p:cNvPicPr>
            <a:picLocks noChangeAspect="1"/>
          </p:cNvPicPr>
          <p:nvPr/>
        </p:nvPicPr>
        <p:blipFill>
          <a:blip r:embed="rId5"/>
          <a:srcRect b="49139"/>
          <a:stretch>
            <a:fillRect/>
          </a:stretch>
        </p:blipFill>
        <p:spPr>
          <a:xfrm>
            <a:off x="304800" y="3760788"/>
            <a:ext cx="2286000" cy="1801812"/>
          </a:xfrm>
          <a:prstGeom prst="rect">
            <a:avLst/>
          </a:prstGeom>
          <a:noFill/>
          <a:ln w="9525">
            <a:noFill/>
          </a:ln>
        </p:spPr>
      </p:pic>
      <p:sp>
        <p:nvSpPr>
          <p:cNvPr id="33800" name="Text Box 17"/>
          <p:cNvSpPr txBox="1"/>
          <p:nvPr/>
        </p:nvSpPr>
        <p:spPr>
          <a:xfrm>
            <a:off x="514350" y="914400"/>
            <a:ext cx="1860550" cy="366713"/>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Real-time stereo</a:t>
            </a:r>
            <a:endParaRPr lang="en-US" altLang="zh-CN" sz="1800" dirty="0">
              <a:ea typeface="宋体" panose="02010600030101010101" pitchFamily="2" charset="-122"/>
            </a:endParaRPr>
          </a:p>
        </p:txBody>
      </p:sp>
      <p:sp>
        <p:nvSpPr>
          <p:cNvPr id="33801" name="Text Box 18"/>
          <p:cNvSpPr txBox="1"/>
          <p:nvPr/>
        </p:nvSpPr>
        <p:spPr>
          <a:xfrm>
            <a:off x="2819400" y="914400"/>
            <a:ext cx="2895600" cy="366713"/>
          </a:xfrm>
          <a:prstGeom prst="rect">
            <a:avLst/>
          </a:prstGeom>
          <a:noFill/>
          <a:ln w="19050">
            <a:noFill/>
          </a:ln>
        </p:spPr>
        <p:txBody>
          <a:bodyPr>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Structure from motion</a:t>
            </a:r>
            <a:endParaRPr lang="en-US" altLang="zh-CN" sz="1800" dirty="0">
              <a:ea typeface="宋体" panose="02010600030101010101" pitchFamily="2" charset="-122"/>
            </a:endParaRPr>
          </a:p>
        </p:txBody>
      </p:sp>
      <p:sp>
        <p:nvSpPr>
          <p:cNvPr id="33802" name="AutoShape 20"/>
          <p:cNvSpPr/>
          <p:nvPr/>
        </p:nvSpPr>
        <p:spPr>
          <a:xfrm>
            <a:off x="7239000" y="3352800"/>
            <a:ext cx="457200" cy="304800"/>
          </a:xfrm>
          <a:prstGeom prst="downArrow">
            <a:avLst>
              <a:gd name="adj1" fmla="val 50000"/>
              <a:gd name="adj2" fmla="val 25000"/>
            </a:avLst>
          </a:prstGeom>
          <a:solidFill>
            <a:srgbClr val="FF9900"/>
          </a:solidFill>
          <a:ln w="1905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sp>
        <p:nvSpPr>
          <p:cNvPr id="33803" name="Text Box 21"/>
          <p:cNvSpPr txBox="1"/>
          <p:nvPr/>
        </p:nvSpPr>
        <p:spPr>
          <a:xfrm>
            <a:off x="749300" y="3287713"/>
            <a:ext cx="1427163" cy="27463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NASA Mars Rover</a:t>
            </a:r>
            <a:endParaRPr lang="en-US" altLang="zh-CN" sz="1200" dirty="0">
              <a:ea typeface="宋体" panose="02010600030101010101" pitchFamily="2" charset="-122"/>
            </a:endParaRPr>
          </a:p>
        </p:txBody>
      </p:sp>
      <p:sp>
        <p:nvSpPr>
          <p:cNvPr id="33804" name="Text Box 22"/>
          <p:cNvSpPr txBox="1"/>
          <p:nvPr/>
        </p:nvSpPr>
        <p:spPr>
          <a:xfrm>
            <a:off x="2114550" y="5649913"/>
            <a:ext cx="1173163" cy="27463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Pollefeys et al.</a:t>
            </a:r>
            <a:endParaRPr lang="en-US" altLang="zh-CN" sz="1200" dirty="0">
              <a:ea typeface="宋体" panose="02010600030101010101" pitchFamily="2" charset="-122"/>
            </a:endParaRPr>
          </a:p>
        </p:txBody>
      </p:sp>
      <p:sp>
        <p:nvSpPr>
          <p:cNvPr id="33805" name="Text Box 24"/>
          <p:cNvSpPr txBox="1"/>
          <p:nvPr/>
        </p:nvSpPr>
        <p:spPr>
          <a:xfrm>
            <a:off x="5791200" y="685800"/>
            <a:ext cx="3200400" cy="641350"/>
          </a:xfrm>
          <a:prstGeom prst="rect">
            <a:avLst/>
          </a:prstGeom>
          <a:noFill/>
          <a:ln w="19050">
            <a:noFill/>
          </a:ln>
        </p:spPr>
        <p:txBody>
          <a:bodyPr>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Multi-view stereo for</a:t>
            </a:r>
            <a:br>
              <a:rPr lang="en-US" altLang="zh-CN" sz="1800" dirty="0">
                <a:ea typeface="宋体" panose="02010600030101010101" pitchFamily="2" charset="-122"/>
              </a:rPr>
            </a:br>
            <a:r>
              <a:rPr lang="en-US" altLang="zh-CN" sz="1800" dirty="0">
                <a:ea typeface="宋体" panose="02010600030101010101" pitchFamily="2" charset="-122"/>
              </a:rPr>
              <a:t>community photo collections</a:t>
            </a:r>
            <a:endParaRPr lang="en-US" altLang="zh-CN" sz="1800" dirty="0">
              <a:ea typeface="宋体" panose="02010600030101010101" pitchFamily="2" charset="-122"/>
            </a:endParaRPr>
          </a:p>
        </p:txBody>
      </p:sp>
      <p:sp>
        <p:nvSpPr>
          <p:cNvPr id="33806" name="Text Box 25"/>
          <p:cNvSpPr txBox="1"/>
          <p:nvPr/>
        </p:nvSpPr>
        <p:spPr>
          <a:xfrm>
            <a:off x="6902450" y="5635625"/>
            <a:ext cx="1122363" cy="274638"/>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Goesele et al.</a:t>
            </a:r>
            <a:endParaRPr lang="en-US" altLang="zh-CN" sz="1200" dirty="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5C2F3"/>
        </a:solidFill>
        <a:effectLst/>
      </p:bgPr>
    </p:bg>
    <p:spTree>
      <p:nvGrpSpPr>
        <p:cNvPr id="1" name=""/>
        <p:cNvGrpSpPr/>
        <p:nvPr/>
      </p:nvGrpSpPr>
      <p:grpSpPr/>
      <p:sp>
        <p:nvSpPr>
          <p:cNvPr id="35842" name="Text Box 2"/>
          <p:cNvSpPr txBox="1"/>
          <p:nvPr/>
        </p:nvSpPr>
        <p:spPr>
          <a:xfrm>
            <a:off x="76200" y="152400"/>
            <a:ext cx="5262563"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600" dirty="0">
                <a:ea typeface="宋体" panose="02010600030101010101" pitchFamily="2" charset="-122"/>
              </a:rPr>
              <a:t>视觉作为语义信息的来源</a:t>
            </a:r>
            <a:endParaRPr lang="zh-CN" altLang="en-US" sz="3600" dirty="0">
              <a:ea typeface="宋体" panose="02010600030101010101" pitchFamily="2" charset="-122"/>
            </a:endParaRPr>
          </a:p>
        </p:txBody>
      </p:sp>
      <p:pic>
        <p:nvPicPr>
          <p:cNvPr id="35843" name="Picture 3" descr="031111_034757+8_beijing_e031124">
            <a:hlinkClick r:id="rId1"/>
          </p:cNvPr>
          <p:cNvPicPr>
            <a:picLocks noChangeAspect="1"/>
          </p:cNvPicPr>
          <p:nvPr/>
        </p:nvPicPr>
        <p:blipFill>
          <a:blip r:embed="rId2">
            <a:lum bright="-6000" contrast="18000"/>
          </a:blip>
          <a:srcRect l="7777" t="1466" r="16173"/>
          <a:stretch>
            <a:fillRect/>
          </a:stretch>
        </p:blipFill>
        <p:spPr>
          <a:xfrm>
            <a:off x="0" y="762000"/>
            <a:ext cx="9144000" cy="6096000"/>
          </a:xfrm>
          <a:prstGeom prst="rect">
            <a:avLst/>
          </a:prstGeom>
          <a:noFill/>
          <a:ln w="9525">
            <a:noFill/>
          </a:ln>
        </p:spPr>
      </p:pic>
      <p:sp>
        <p:nvSpPr>
          <p:cNvPr id="35844" name="Text Box 5"/>
          <p:cNvSpPr txBox="1"/>
          <p:nvPr/>
        </p:nvSpPr>
        <p:spPr>
          <a:xfrm>
            <a:off x="6253163" y="6575425"/>
            <a:ext cx="2822575"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dirty="0">
                <a:solidFill>
                  <a:schemeClr val="bg1"/>
                </a:solidFill>
                <a:ea typeface="宋体" panose="02010600030101010101" pitchFamily="2" charset="-122"/>
              </a:rPr>
              <a:t>slide credit: Fei-Fei, Fergus &amp; Torralba </a:t>
            </a:r>
            <a:endParaRPr lang="en-US" altLang="zh-CN" sz="1200" dirty="0">
              <a:solidFill>
                <a:schemeClr val="bg1"/>
              </a:solidFill>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5C2F3"/>
        </a:solidFill>
        <a:effectLst/>
      </p:bgPr>
    </p:bg>
    <p:spTree>
      <p:nvGrpSpPr>
        <p:cNvPr id="1" name=""/>
        <p:cNvGrpSpPr/>
        <p:nvPr/>
      </p:nvGrpSpPr>
      <p:grpSpPr/>
      <p:pic>
        <p:nvPicPr>
          <p:cNvPr id="37890" name="Picture 2" descr="031111_034757+8_beijing_e031124">
            <a:hlinkClick r:id="rId1"/>
          </p:cNvPr>
          <p:cNvPicPr>
            <a:picLocks noChangeAspect="1"/>
          </p:cNvPicPr>
          <p:nvPr/>
        </p:nvPicPr>
        <p:blipFill>
          <a:blip r:embed="rId2">
            <a:lum bright="-6000" contrast="18000"/>
          </a:blip>
          <a:srcRect l="7777" t="1466" r="16173"/>
          <a:stretch>
            <a:fillRect/>
          </a:stretch>
        </p:blipFill>
        <p:spPr>
          <a:xfrm>
            <a:off x="0" y="762000"/>
            <a:ext cx="9144000" cy="6096000"/>
          </a:xfrm>
          <a:prstGeom prst="rect">
            <a:avLst/>
          </a:prstGeom>
          <a:noFill/>
          <a:ln w="9525">
            <a:noFill/>
          </a:ln>
        </p:spPr>
      </p:pic>
      <p:sp>
        <p:nvSpPr>
          <p:cNvPr id="37891" name="Text Box 3"/>
          <p:cNvSpPr txBox="1"/>
          <p:nvPr/>
        </p:nvSpPr>
        <p:spPr>
          <a:xfrm>
            <a:off x="152400" y="120650"/>
            <a:ext cx="2032000"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600" dirty="0">
                <a:ea typeface="宋体" panose="02010600030101010101" pitchFamily="2" charset="-122"/>
              </a:rPr>
              <a:t>目标分类</a:t>
            </a:r>
            <a:endParaRPr lang="en-US" altLang="zh-CN" sz="3600" dirty="0">
              <a:ea typeface="宋体" panose="02010600030101010101" pitchFamily="2" charset="-122"/>
            </a:endParaRPr>
          </a:p>
        </p:txBody>
      </p:sp>
      <p:sp>
        <p:nvSpPr>
          <p:cNvPr id="37892" name="Text Box 4"/>
          <p:cNvSpPr txBox="1"/>
          <p:nvPr/>
        </p:nvSpPr>
        <p:spPr>
          <a:xfrm>
            <a:off x="228600" y="1143000"/>
            <a:ext cx="11430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sky</a:t>
            </a:r>
            <a:endParaRPr lang="en-US" altLang="zh-CN" sz="2800" b="1" dirty="0">
              <a:solidFill>
                <a:srgbClr val="FFFF00"/>
              </a:solidFill>
              <a:ea typeface="宋体" panose="02010600030101010101" pitchFamily="2" charset="-122"/>
            </a:endParaRPr>
          </a:p>
        </p:txBody>
      </p:sp>
      <p:sp>
        <p:nvSpPr>
          <p:cNvPr id="37893" name="Text Box 5"/>
          <p:cNvSpPr txBox="1"/>
          <p:nvPr/>
        </p:nvSpPr>
        <p:spPr>
          <a:xfrm>
            <a:off x="3581400" y="1828800"/>
            <a:ext cx="18288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building</a:t>
            </a:r>
            <a:endParaRPr lang="en-US" altLang="zh-CN" sz="2800" b="1" dirty="0">
              <a:solidFill>
                <a:srgbClr val="FFFF00"/>
              </a:solidFill>
              <a:ea typeface="宋体" panose="02010600030101010101" pitchFamily="2" charset="-122"/>
            </a:endParaRPr>
          </a:p>
        </p:txBody>
      </p:sp>
      <p:sp>
        <p:nvSpPr>
          <p:cNvPr id="37894" name="Text Box 6"/>
          <p:cNvSpPr txBox="1"/>
          <p:nvPr/>
        </p:nvSpPr>
        <p:spPr>
          <a:xfrm>
            <a:off x="0" y="2895600"/>
            <a:ext cx="11430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flag</a:t>
            </a:r>
            <a:endParaRPr lang="en-US" altLang="zh-CN" sz="2800" b="1" dirty="0">
              <a:solidFill>
                <a:srgbClr val="FFFF00"/>
              </a:solidFill>
              <a:ea typeface="宋体" panose="02010600030101010101" pitchFamily="2" charset="-122"/>
            </a:endParaRPr>
          </a:p>
        </p:txBody>
      </p:sp>
      <p:sp>
        <p:nvSpPr>
          <p:cNvPr id="37895" name="Text Box 7"/>
          <p:cNvSpPr txBox="1"/>
          <p:nvPr/>
        </p:nvSpPr>
        <p:spPr>
          <a:xfrm>
            <a:off x="7924800" y="4419600"/>
            <a:ext cx="11430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wall</a:t>
            </a:r>
            <a:endParaRPr lang="en-US" altLang="zh-CN" sz="2800" b="1" dirty="0">
              <a:solidFill>
                <a:srgbClr val="FFFF00"/>
              </a:solidFill>
              <a:ea typeface="宋体" panose="02010600030101010101" pitchFamily="2" charset="-122"/>
            </a:endParaRPr>
          </a:p>
        </p:txBody>
      </p:sp>
      <p:sp>
        <p:nvSpPr>
          <p:cNvPr id="37896" name="Text Box 8"/>
          <p:cNvSpPr txBox="1"/>
          <p:nvPr/>
        </p:nvSpPr>
        <p:spPr>
          <a:xfrm>
            <a:off x="228600" y="4191000"/>
            <a:ext cx="14478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banner</a:t>
            </a:r>
            <a:endParaRPr lang="en-US" altLang="zh-CN" sz="2800" b="1" dirty="0">
              <a:solidFill>
                <a:srgbClr val="FFFF00"/>
              </a:solidFill>
              <a:ea typeface="宋体" panose="02010600030101010101" pitchFamily="2" charset="-122"/>
            </a:endParaRPr>
          </a:p>
        </p:txBody>
      </p:sp>
      <p:sp>
        <p:nvSpPr>
          <p:cNvPr id="37897" name="Text Box 9"/>
          <p:cNvSpPr txBox="1"/>
          <p:nvPr/>
        </p:nvSpPr>
        <p:spPr>
          <a:xfrm>
            <a:off x="1295400" y="5181600"/>
            <a:ext cx="9906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bus</a:t>
            </a:r>
            <a:endParaRPr lang="en-US" altLang="zh-CN" sz="2800" b="1" dirty="0">
              <a:solidFill>
                <a:srgbClr val="FFFF00"/>
              </a:solidFill>
              <a:ea typeface="宋体" panose="02010600030101010101" pitchFamily="2" charset="-122"/>
            </a:endParaRPr>
          </a:p>
        </p:txBody>
      </p:sp>
      <p:sp>
        <p:nvSpPr>
          <p:cNvPr id="37898" name="Text Box 10"/>
          <p:cNvSpPr txBox="1"/>
          <p:nvPr/>
        </p:nvSpPr>
        <p:spPr>
          <a:xfrm>
            <a:off x="4495800" y="6324600"/>
            <a:ext cx="10668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cars</a:t>
            </a:r>
            <a:endParaRPr lang="en-US" altLang="zh-CN" sz="2800" b="1" dirty="0">
              <a:solidFill>
                <a:srgbClr val="FFFF00"/>
              </a:solidFill>
              <a:ea typeface="宋体" panose="02010600030101010101" pitchFamily="2" charset="-122"/>
            </a:endParaRPr>
          </a:p>
        </p:txBody>
      </p:sp>
      <p:sp>
        <p:nvSpPr>
          <p:cNvPr id="37899" name="Text Box 11"/>
          <p:cNvSpPr txBox="1"/>
          <p:nvPr/>
        </p:nvSpPr>
        <p:spPr>
          <a:xfrm>
            <a:off x="7467600" y="5181600"/>
            <a:ext cx="9906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bus</a:t>
            </a:r>
            <a:endParaRPr lang="en-US" altLang="zh-CN" sz="2800" b="1" dirty="0">
              <a:solidFill>
                <a:srgbClr val="FFFF00"/>
              </a:solidFill>
              <a:ea typeface="宋体" panose="02010600030101010101" pitchFamily="2" charset="-122"/>
            </a:endParaRPr>
          </a:p>
        </p:txBody>
      </p:sp>
      <p:sp>
        <p:nvSpPr>
          <p:cNvPr id="37900" name="Text Box 12"/>
          <p:cNvSpPr txBox="1"/>
          <p:nvPr/>
        </p:nvSpPr>
        <p:spPr>
          <a:xfrm>
            <a:off x="3200400" y="3886200"/>
            <a:ext cx="11430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face</a:t>
            </a:r>
            <a:endParaRPr lang="en-US" altLang="zh-CN" sz="2800" b="1" dirty="0">
              <a:solidFill>
                <a:srgbClr val="FFFF00"/>
              </a:solidFill>
              <a:ea typeface="宋体" panose="02010600030101010101" pitchFamily="2" charset="-122"/>
            </a:endParaRPr>
          </a:p>
        </p:txBody>
      </p:sp>
      <p:sp>
        <p:nvSpPr>
          <p:cNvPr id="37901" name="Text Box 13"/>
          <p:cNvSpPr txBox="1"/>
          <p:nvPr/>
        </p:nvSpPr>
        <p:spPr>
          <a:xfrm>
            <a:off x="5105400" y="4800600"/>
            <a:ext cx="21336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street lamp</a:t>
            </a:r>
            <a:endParaRPr lang="en-US" altLang="zh-CN" sz="2800" b="1" dirty="0">
              <a:solidFill>
                <a:srgbClr val="FFFF00"/>
              </a:solidFill>
              <a:ea typeface="宋体" panose="02010600030101010101" pitchFamily="2" charset="-122"/>
            </a:endParaRPr>
          </a:p>
        </p:txBody>
      </p:sp>
      <p:sp>
        <p:nvSpPr>
          <p:cNvPr id="37902" name="Text Box 14"/>
          <p:cNvSpPr txBox="1"/>
          <p:nvPr/>
        </p:nvSpPr>
        <p:spPr>
          <a:xfrm>
            <a:off x="6253163" y="6575425"/>
            <a:ext cx="2822575"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dirty="0">
                <a:solidFill>
                  <a:schemeClr val="bg1"/>
                </a:solidFill>
                <a:ea typeface="宋体" panose="02010600030101010101" pitchFamily="2" charset="-122"/>
              </a:rPr>
              <a:t>slide credit: Fei-Fei, Fergus &amp; Torralba </a:t>
            </a:r>
            <a:endParaRPr lang="en-US" altLang="zh-CN" sz="1200" dirty="0">
              <a:solidFill>
                <a:schemeClr val="bg1"/>
              </a:solidFill>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5C2F3"/>
        </a:solidFill>
        <a:effectLst/>
      </p:bgPr>
    </p:bg>
    <p:spTree>
      <p:nvGrpSpPr>
        <p:cNvPr id="1" name=""/>
        <p:cNvGrpSpPr/>
        <p:nvPr/>
      </p:nvGrpSpPr>
      <p:grpSpPr/>
      <p:pic>
        <p:nvPicPr>
          <p:cNvPr id="39938" name="Picture 2" descr="031111_034757+8_beijing_e031124">
            <a:hlinkClick r:id="rId1"/>
          </p:cNvPr>
          <p:cNvPicPr>
            <a:picLocks noChangeAspect="1"/>
          </p:cNvPicPr>
          <p:nvPr/>
        </p:nvPicPr>
        <p:blipFill>
          <a:blip r:embed="rId2">
            <a:lum bright="-6000" contrast="18000"/>
          </a:blip>
          <a:srcRect l="7777" t="1466" r="16173"/>
          <a:stretch>
            <a:fillRect/>
          </a:stretch>
        </p:blipFill>
        <p:spPr>
          <a:xfrm>
            <a:off x="0" y="762000"/>
            <a:ext cx="9144000" cy="6096000"/>
          </a:xfrm>
          <a:prstGeom prst="rect">
            <a:avLst/>
          </a:prstGeom>
          <a:noFill/>
          <a:ln w="9525">
            <a:noFill/>
          </a:ln>
        </p:spPr>
      </p:pic>
      <p:sp>
        <p:nvSpPr>
          <p:cNvPr id="39939" name="Text Box 3"/>
          <p:cNvSpPr txBox="1"/>
          <p:nvPr/>
        </p:nvSpPr>
        <p:spPr>
          <a:xfrm>
            <a:off x="152400" y="120650"/>
            <a:ext cx="3416300"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600" dirty="0">
                <a:ea typeface="宋体" panose="02010600030101010101" pitchFamily="2" charset="-122"/>
              </a:rPr>
              <a:t>场景和内容分类</a:t>
            </a:r>
            <a:endParaRPr lang="en-US" altLang="zh-CN" sz="3600" dirty="0">
              <a:ea typeface="宋体" panose="02010600030101010101" pitchFamily="2" charset="-122"/>
            </a:endParaRPr>
          </a:p>
        </p:txBody>
      </p:sp>
      <p:sp>
        <p:nvSpPr>
          <p:cNvPr id="39940" name="Text Box 4"/>
          <p:cNvSpPr txBox="1"/>
          <p:nvPr/>
        </p:nvSpPr>
        <p:spPr>
          <a:xfrm>
            <a:off x="228600" y="914400"/>
            <a:ext cx="2819400" cy="210026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80000"/>
              </a:lnSpc>
              <a:spcBef>
                <a:spcPct val="50000"/>
              </a:spcBef>
            </a:pPr>
            <a:r>
              <a:rPr lang="en-US" altLang="zh-CN" sz="2800" b="1" dirty="0">
                <a:solidFill>
                  <a:srgbClr val="FFFF00"/>
                </a:solidFill>
                <a:ea typeface="宋体" panose="02010600030101010101" pitchFamily="2" charset="-122"/>
              </a:rPr>
              <a:t> outdoor</a:t>
            </a:r>
            <a:endParaRPr lang="en-US" altLang="zh-CN" sz="2800" b="1" dirty="0">
              <a:solidFill>
                <a:srgbClr val="FFFF00"/>
              </a:solidFill>
              <a:ea typeface="宋体" panose="02010600030101010101" pitchFamily="2" charset="-122"/>
            </a:endParaRPr>
          </a:p>
          <a:p>
            <a:pPr marL="0" lvl="0" indent="0" eaLnBrk="1" hangingPunct="1">
              <a:lnSpc>
                <a:spcPct val="80000"/>
              </a:lnSpc>
              <a:spcBef>
                <a:spcPct val="50000"/>
              </a:spcBef>
            </a:pPr>
            <a:r>
              <a:rPr lang="en-US" altLang="zh-CN" sz="2800" b="1" dirty="0">
                <a:solidFill>
                  <a:srgbClr val="FFFF00"/>
                </a:solidFill>
                <a:ea typeface="宋体" panose="02010600030101010101" pitchFamily="2" charset="-122"/>
              </a:rPr>
              <a:t> city</a:t>
            </a:r>
            <a:endParaRPr lang="en-US" altLang="zh-CN" sz="2800" b="1" dirty="0">
              <a:solidFill>
                <a:srgbClr val="FFFF00"/>
              </a:solidFill>
              <a:ea typeface="宋体" panose="02010600030101010101" pitchFamily="2" charset="-122"/>
            </a:endParaRPr>
          </a:p>
          <a:p>
            <a:pPr marL="0" lvl="0" indent="0" eaLnBrk="1" hangingPunct="1">
              <a:lnSpc>
                <a:spcPct val="80000"/>
              </a:lnSpc>
              <a:spcBef>
                <a:spcPct val="50000"/>
              </a:spcBef>
            </a:pPr>
            <a:r>
              <a:rPr lang="en-US" altLang="zh-CN" sz="2800" b="1" dirty="0">
                <a:solidFill>
                  <a:srgbClr val="FFFF00"/>
                </a:solidFill>
                <a:ea typeface="宋体" panose="02010600030101010101" pitchFamily="2" charset="-122"/>
              </a:rPr>
              <a:t> traffic</a:t>
            </a:r>
            <a:endParaRPr lang="en-US" altLang="zh-CN" sz="2800" b="1" dirty="0">
              <a:solidFill>
                <a:srgbClr val="FFFF00"/>
              </a:solidFill>
              <a:ea typeface="宋体" panose="02010600030101010101" pitchFamily="2" charset="-122"/>
            </a:endParaRPr>
          </a:p>
          <a:p>
            <a:pPr marL="0" lvl="0" indent="0" eaLnBrk="1" hangingPunct="1">
              <a:lnSpc>
                <a:spcPct val="80000"/>
              </a:lnSpc>
              <a:spcBef>
                <a:spcPct val="50000"/>
              </a:spcBef>
            </a:pPr>
            <a:r>
              <a:rPr lang="en-US" altLang="zh-CN" sz="2800" b="1" dirty="0">
                <a:solidFill>
                  <a:srgbClr val="FFFF00"/>
                </a:solidFill>
                <a:ea typeface="宋体" panose="02010600030101010101" pitchFamily="2" charset="-122"/>
              </a:rPr>
              <a:t> …</a:t>
            </a:r>
            <a:endParaRPr lang="en-US" altLang="zh-CN" sz="2800" b="1" dirty="0">
              <a:solidFill>
                <a:srgbClr val="FFFF00"/>
              </a:solidFill>
              <a:ea typeface="宋体" panose="02010600030101010101" pitchFamily="2" charset="-122"/>
            </a:endParaRPr>
          </a:p>
        </p:txBody>
      </p:sp>
      <p:sp>
        <p:nvSpPr>
          <p:cNvPr id="39941" name="Text Box 6"/>
          <p:cNvSpPr txBox="1"/>
          <p:nvPr/>
        </p:nvSpPr>
        <p:spPr>
          <a:xfrm>
            <a:off x="6253163" y="6575425"/>
            <a:ext cx="2822575"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dirty="0">
                <a:solidFill>
                  <a:schemeClr val="bg1"/>
                </a:solidFill>
                <a:ea typeface="宋体" panose="02010600030101010101" pitchFamily="2" charset="-122"/>
              </a:rPr>
              <a:t>slide credit: Fei-Fei, Fergus &amp; Torralba </a:t>
            </a:r>
            <a:endParaRPr lang="en-US" altLang="zh-CN" sz="1200" dirty="0">
              <a:solidFill>
                <a:schemeClr val="bg1"/>
              </a:solidFill>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5C2F3"/>
        </a:solidFill>
        <a:effectLst/>
      </p:bgPr>
    </p:bg>
    <p:spTree>
      <p:nvGrpSpPr>
        <p:cNvPr id="1" name=""/>
        <p:cNvGrpSpPr/>
        <p:nvPr/>
      </p:nvGrpSpPr>
      <p:grpSpPr/>
      <p:pic>
        <p:nvPicPr>
          <p:cNvPr id="41986" name="Picture 2" descr="031111_034757+8_beijing_e031124">
            <a:hlinkClick r:id="rId1"/>
          </p:cNvPr>
          <p:cNvPicPr>
            <a:picLocks noChangeAspect="1"/>
          </p:cNvPicPr>
          <p:nvPr/>
        </p:nvPicPr>
        <p:blipFill>
          <a:blip r:embed="rId2">
            <a:lum bright="-6000" contrast="18000"/>
          </a:blip>
          <a:srcRect l="7777" t="1466" r="16173"/>
          <a:stretch>
            <a:fillRect/>
          </a:stretch>
        </p:blipFill>
        <p:spPr>
          <a:xfrm>
            <a:off x="0" y="762000"/>
            <a:ext cx="9144000" cy="6096000"/>
          </a:xfrm>
          <a:prstGeom prst="rect">
            <a:avLst/>
          </a:prstGeom>
          <a:noFill/>
          <a:ln w="9525">
            <a:noFill/>
          </a:ln>
        </p:spPr>
      </p:pic>
      <p:sp>
        <p:nvSpPr>
          <p:cNvPr id="41987" name="Text Box 3"/>
          <p:cNvSpPr txBox="1"/>
          <p:nvPr/>
        </p:nvSpPr>
        <p:spPr>
          <a:xfrm>
            <a:off x="152400" y="120650"/>
            <a:ext cx="2954338"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600" dirty="0">
                <a:ea typeface="宋体" panose="02010600030101010101" pitchFamily="2" charset="-122"/>
              </a:rPr>
              <a:t>定性空间信息</a:t>
            </a:r>
            <a:endParaRPr lang="en-US" altLang="zh-CN" sz="3600" dirty="0">
              <a:ea typeface="宋体" panose="02010600030101010101" pitchFamily="2" charset="-122"/>
            </a:endParaRPr>
          </a:p>
        </p:txBody>
      </p:sp>
      <p:sp>
        <p:nvSpPr>
          <p:cNvPr id="41988" name="Text Box 5"/>
          <p:cNvSpPr txBox="1"/>
          <p:nvPr/>
        </p:nvSpPr>
        <p:spPr>
          <a:xfrm>
            <a:off x="4343400" y="1600200"/>
            <a:ext cx="18288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slanted</a:t>
            </a:r>
            <a:endParaRPr lang="en-US" altLang="zh-CN" sz="2800" b="1" dirty="0">
              <a:solidFill>
                <a:srgbClr val="FFFF00"/>
              </a:solidFill>
              <a:ea typeface="宋体" panose="02010600030101010101" pitchFamily="2" charset="-122"/>
            </a:endParaRPr>
          </a:p>
        </p:txBody>
      </p:sp>
      <p:sp>
        <p:nvSpPr>
          <p:cNvPr id="41989" name="Text Box 9"/>
          <p:cNvSpPr txBox="1"/>
          <p:nvPr/>
        </p:nvSpPr>
        <p:spPr>
          <a:xfrm>
            <a:off x="457200" y="5638800"/>
            <a:ext cx="2667000" cy="946150"/>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rigid moving object</a:t>
            </a:r>
            <a:endParaRPr lang="en-US" altLang="zh-CN" sz="2800" b="1" dirty="0">
              <a:solidFill>
                <a:srgbClr val="FFFF00"/>
              </a:solidFill>
              <a:ea typeface="宋体" panose="02010600030101010101" pitchFamily="2" charset="-122"/>
            </a:endParaRPr>
          </a:p>
        </p:txBody>
      </p:sp>
      <p:sp>
        <p:nvSpPr>
          <p:cNvPr id="41990" name="Text Box 10"/>
          <p:cNvSpPr txBox="1"/>
          <p:nvPr/>
        </p:nvSpPr>
        <p:spPr>
          <a:xfrm>
            <a:off x="3657600" y="6338888"/>
            <a:ext cx="2362200" cy="519112"/>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horizontal</a:t>
            </a:r>
            <a:endParaRPr lang="en-US" altLang="zh-CN" sz="2800" b="1" dirty="0">
              <a:solidFill>
                <a:srgbClr val="FFFF00"/>
              </a:solidFill>
              <a:ea typeface="宋体" panose="02010600030101010101" pitchFamily="2" charset="-122"/>
            </a:endParaRPr>
          </a:p>
        </p:txBody>
      </p:sp>
      <p:sp>
        <p:nvSpPr>
          <p:cNvPr id="41991" name="Text Box 12"/>
          <p:cNvSpPr txBox="1"/>
          <p:nvPr/>
        </p:nvSpPr>
        <p:spPr>
          <a:xfrm>
            <a:off x="2743200" y="4800600"/>
            <a:ext cx="1828800" cy="519113"/>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vertical</a:t>
            </a:r>
            <a:endParaRPr lang="en-US" altLang="zh-CN" sz="2800" b="1" dirty="0">
              <a:solidFill>
                <a:srgbClr val="FFFF00"/>
              </a:solidFill>
              <a:ea typeface="宋体" panose="02010600030101010101" pitchFamily="2" charset="-122"/>
            </a:endParaRPr>
          </a:p>
        </p:txBody>
      </p:sp>
      <p:sp>
        <p:nvSpPr>
          <p:cNvPr id="41992" name="Text Box 14"/>
          <p:cNvSpPr txBox="1"/>
          <p:nvPr/>
        </p:nvSpPr>
        <p:spPr>
          <a:xfrm>
            <a:off x="6253163" y="6575425"/>
            <a:ext cx="2822575"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dirty="0">
                <a:solidFill>
                  <a:schemeClr val="bg1"/>
                </a:solidFill>
                <a:ea typeface="宋体" panose="02010600030101010101" pitchFamily="2" charset="-122"/>
              </a:rPr>
              <a:t>slide credit: Fei-Fei, Fergus &amp; Torralba </a:t>
            </a:r>
            <a:endParaRPr lang="en-US" altLang="zh-CN" sz="1200" dirty="0">
              <a:solidFill>
                <a:schemeClr val="bg1"/>
              </a:solidFill>
              <a:ea typeface="宋体" panose="02010600030101010101" pitchFamily="2" charset="-122"/>
            </a:endParaRPr>
          </a:p>
        </p:txBody>
      </p:sp>
      <p:sp>
        <p:nvSpPr>
          <p:cNvPr id="41993" name="Text Box 15"/>
          <p:cNvSpPr txBox="1"/>
          <p:nvPr/>
        </p:nvSpPr>
        <p:spPr>
          <a:xfrm>
            <a:off x="6477000" y="5638800"/>
            <a:ext cx="2667000" cy="946150"/>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rigid moving object</a:t>
            </a:r>
            <a:endParaRPr lang="en-US" altLang="zh-CN" sz="2800" b="1" dirty="0">
              <a:solidFill>
                <a:srgbClr val="FFFF00"/>
              </a:solidFill>
              <a:ea typeface="宋体" panose="02010600030101010101" pitchFamily="2" charset="-122"/>
            </a:endParaRPr>
          </a:p>
        </p:txBody>
      </p:sp>
      <p:sp>
        <p:nvSpPr>
          <p:cNvPr id="41994" name="Text Box 16"/>
          <p:cNvSpPr txBox="1"/>
          <p:nvPr/>
        </p:nvSpPr>
        <p:spPr>
          <a:xfrm>
            <a:off x="6019800" y="3276600"/>
            <a:ext cx="3124200" cy="946150"/>
          </a:xfrm>
          <a:prstGeom prst="rect">
            <a:avLst/>
          </a:prstGeom>
          <a:solidFill>
            <a:srgbClr val="000080"/>
          </a:solid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solidFill>
                  <a:srgbClr val="FFFF00"/>
                </a:solidFill>
                <a:ea typeface="宋体" panose="02010600030101010101" pitchFamily="2" charset="-122"/>
              </a:rPr>
              <a:t>non-rigid moving object</a:t>
            </a:r>
            <a:endParaRPr lang="en-US" altLang="zh-CN" sz="2800" b="1" dirty="0">
              <a:solidFill>
                <a:srgbClr val="FFFF00"/>
              </a:solidFill>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有人控制</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5" name="内容占位符 4"/>
          <p:cNvPicPr>
            <a:picLocks noGrp="1" noChangeAspect="1"/>
          </p:cNvPicPr>
          <p:nvPr>
            <p:ph idx="1"/>
          </p:nvPr>
        </p:nvPicPr>
        <p:blipFill>
          <a:blip r:embed="rId1"/>
          <a:srcRect/>
          <a:stretch>
            <a:fillRect/>
          </a:stretch>
        </p:blipFill>
        <p:spPr>
          <a:xfrm>
            <a:off x="5181600" y="762000"/>
            <a:ext cx="3309938" cy="2879725"/>
          </a:xfrm>
          <a:ln/>
        </p:spPr>
      </p:pic>
      <p:pic>
        <p:nvPicPr>
          <p:cNvPr id="7" name="图片 6"/>
          <p:cNvPicPr>
            <a:picLocks noChangeAspect="1"/>
          </p:cNvPicPr>
          <p:nvPr/>
        </p:nvPicPr>
        <p:blipFill>
          <a:blip r:embed="rId2"/>
          <a:stretch>
            <a:fillRect/>
          </a:stretch>
        </p:blipFill>
        <p:spPr>
          <a:xfrm>
            <a:off x="457200" y="762000"/>
            <a:ext cx="3840163" cy="2879725"/>
          </a:xfrm>
          <a:prstGeom prst="rect">
            <a:avLst/>
          </a:prstGeom>
          <a:noFill/>
          <a:ln w="9525">
            <a:noFill/>
          </a:ln>
        </p:spPr>
      </p:pic>
      <p:pic>
        <p:nvPicPr>
          <p:cNvPr id="9" name="图片 8"/>
          <p:cNvPicPr>
            <a:picLocks noChangeAspect="1"/>
          </p:cNvPicPr>
          <p:nvPr/>
        </p:nvPicPr>
        <p:blipFill>
          <a:blip r:embed="rId3"/>
          <a:stretch>
            <a:fillRect/>
          </a:stretch>
        </p:blipFill>
        <p:spPr>
          <a:xfrm>
            <a:off x="493713" y="3810000"/>
            <a:ext cx="3644900" cy="2879725"/>
          </a:xfrm>
          <a:prstGeom prst="rect">
            <a:avLst/>
          </a:prstGeom>
          <a:noFill/>
          <a:ln w="9525">
            <a:noFill/>
          </a:ln>
        </p:spPr>
      </p:pic>
      <p:pic>
        <p:nvPicPr>
          <p:cNvPr id="11" name="图片 10"/>
          <p:cNvPicPr>
            <a:picLocks noChangeAspect="1"/>
          </p:cNvPicPr>
          <p:nvPr/>
        </p:nvPicPr>
        <p:blipFill>
          <a:blip r:embed="rId4"/>
          <a:stretch>
            <a:fillRect/>
          </a:stretch>
        </p:blipFill>
        <p:spPr>
          <a:xfrm>
            <a:off x="5022850" y="3810000"/>
            <a:ext cx="3644900" cy="28797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Title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涉及内容</a:t>
            </a: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	</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44035" name="Picture 4"/>
          <p:cNvPicPr>
            <a:picLocks noChangeAspect="1"/>
          </p:cNvPicPr>
          <p:nvPr/>
        </p:nvPicPr>
        <p:blipFill>
          <a:blip r:embed="rId1"/>
          <a:stretch>
            <a:fillRect/>
          </a:stretch>
        </p:blipFill>
        <p:spPr>
          <a:xfrm>
            <a:off x="1676400" y="1447800"/>
            <a:ext cx="5999163" cy="449580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相关书籍</a:t>
            </a:r>
            <a:endPar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46083" name="内容占位符 11"/>
          <p:cNvPicPr>
            <a:picLocks noGrp="1" noChangeAspect="1"/>
          </p:cNvPicPr>
          <p:nvPr>
            <p:ph idx="1"/>
          </p:nvPr>
        </p:nvPicPr>
        <p:blipFill>
          <a:blip r:embed="rId1"/>
          <a:srcRect/>
          <a:stretch>
            <a:fillRect/>
          </a:stretch>
        </p:blipFill>
        <p:spPr>
          <a:xfrm>
            <a:off x="506413" y="3911600"/>
            <a:ext cx="1963737" cy="2782888"/>
          </a:xfrm>
          <a:ln/>
        </p:spPr>
      </p:pic>
      <p:pic>
        <p:nvPicPr>
          <p:cNvPr id="46084" name="图片 3"/>
          <p:cNvPicPr>
            <a:picLocks noChangeAspect="1"/>
          </p:cNvPicPr>
          <p:nvPr/>
        </p:nvPicPr>
        <p:blipFill>
          <a:blip r:embed="rId2"/>
          <a:stretch>
            <a:fillRect/>
          </a:stretch>
        </p:blipFill>
        <p:spPr>
          <a:xfrm>
            <a:off x="6251575" y="947738"/>
            <a:ext cx="2701925" cy="2700337"/>
          </a:xfrm>
          <a:prstGeom prst="rect">
            <a:avLst/>
          </a:prstGeom>
          <a:noFill/>
          <a:ln w="9525">
            <a:noFill/>
          </a:ln>
        </p:spPr>
      </p:pic>
      <p:pic>
        <p:nvPicPr>
          <p:cNvPr id="46085" name="图片 2"/>
          <p:cNvPicPr>
            <a:picLocks noChangeAspect="1"/>
          </p:cNvPicPr>
          <p:nvPr/>
        </p:nvPicPr>
        <p:blipFill>
          <a:blip r:embed="rId3"/>
          <a:stretch>
            <a:fillRect/>
          </a:stretch>
        </p:blipFill>
        <p:spPr>
          <a:xfrm>
            <a:off x="3221038" y="947738"/>
            <a:ext cx="2701925" cy="2700337"/>
          </a:xfrm>
          <a:prstGeom prst="rect">
            <a:avLst/>
          </a:prstGeom>
          <a:noFill/>
          <a:ln w="9525">
            <a:noFill/>
          </a:ln>
        </p:spPr>
      </p:pic>
      <p:pic>
        <p:nvPicPr>
          <p:cNvPr id="46086" name="图片 3"/>
          <p:cNvPicPr>
            <a:picLocks noChangeAspect="1"/>
          </p:cNvPicPr>
          <p:nvPr/>
        </p:nvPicPr>
        <p:blipFill>
          <a:blip r:embed="rId4"/>
          <a:stretch>
            <a:fillRect/>
          </a:stretch>
        </p:blipFill>
        <p:spPr>
          <a:xfrm>
            <a:off x="138113" y="949325"/>
            <a:ext cx="2700337" cy="2698750"/>
          </a:xfrm>
          <a:prstGeom prst="rect">
            <a:avLst/>
          </a:prstGeom>
          <a:noFill/>
          <a:ln w="9525">
            <a:noFill/>
          </a:ln>
        </p:spPr>
      </p:pic>
      <p:pic>
        <p:nvPicPr>
          <p:cNvPr id="46087" name="图片 5"/>
          <p:cNvPicPr>
            <a:picLocks noChangeAspect="1"/>
          </p:cNvPicPr>
          <p:nvPr/>
        </p:nvPicPr>
        <p:blipFill>
          <a:blip r:embed="rId5"/>
          <a:stretch>
            <a:fillRect/>
          </a:stretch>
        </p:blipFill>
        <p:spPr>
          <a:xfrm>
            <a:off x="6261100" y="3911600"/>
            <a:ext cx="2700338" cy="2700338"/>
          </a:xfrm>
          <a:prstGeom prst="rect">
            <a:avLst/>
          </a:prstGeom>
          <a:noFill/>
          <a:ln w="9525">
            <a:noFill/>
          </a:ln>
        </p:spPr>
      </p:pic>
      <p:pic>
        <p:nvPicPr>
          <p:cNvPr id="46088" name="图片 6"/>
          <p:cNvPicPr>
            <a:picLocks noChangeAspect="1"/>
          </p:cNvPicPr>
          <p:nvPr/>
        </p:nvPicPr>
        <p:blipFill>
          <a:blip r:embed="rId6"/>
          <a:stretch>
            <a:fillRect/>
          </a:stretch>
        </p:blipFill>
        <p:spPr>
          <a:xfrm>
            <a:off x="3221038" y="3929063"/>
            <a:ext cx="2700337" cy="2700337"/>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itle 5"/>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人眼视错觉</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47107" name="Picture 5" descr="rotsnake"/>
          <p:cNvPicPr>
            <a:picLocks noChangeAspect="1"/>
          </p:cNvPicPr>
          <p:nvPr/>
        </p:nvPicPr>
        <p:blipFill>
          <a:blip r:embed="rId1"/>
          <a:stretch>
            <a:fillRect/>
          </a:stretch>
        </p:blipFill>
        <p:spPr>
          <a:xfrm>
            <a:off x="812800" y="3657600"/>
            <a:ext cx="3454400" cy="2590800"/>
          </a:xfrm>
          <a:prstGeom prst="rect">
            <a:avLst/>
          </a:prstGeom>
          <a:noFill/>
          <a:ln w="9525">
            <a:noFill/>
          </a:ln>
        </p:spPr>
      </p:pic>
      <p:sp>
        <p:nvSpPr>
          <p:cNvPr id="47108" name="Rectangle 6"/>
          <p:cNvSpPr/>
          <p:nvPr/>
        </p:nvSpPr>
        <p:spPr>
          <a:xfrm>
            <a:off x="3429000" y="6400800"/>
            <a:ext cx="2195513" cy="3048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a:spcBef>
                <a:spcPct val="0"/>
              </a:spcBef>
              <a:buNone/>
            </a:pPr>
            <a:r>
              <a:rPr lang="en-US" altLang="zh-CN" sz="1400" b="1" dirty="0">
                <a:ea typeface="宋体" panose="02010600030101010101" pitchFamily="2" charset="-122"/>
              </a:rPr>
              <a:t>Copyright </a:t>
            </a:r>
            <a:r>
              <a:rPr lang="en-US" altLang="zh-CN" sz="1400" b="1" dirty="0">
                <a:ea typeface="宋体" panose="02010600030101010101" pitchFamily="2" charset="-122"/>
                <a:hlinkClick r:id="rId2"/>
              </a:rPr>
              <a:t>A.Kitaoka</a:t>
            </a:r>
            <a:r>
              <a:rPr lang="en-US" altLang="zh-CN" sz="1400" b="1" dirty="0">
                <a:ea typeface="宋体" panose="02010600030101010101" pitchFamily="2" charset="-122"/>
              </a:rPr>
              <a:t> 2003</a:t>
            </a:r>
            <a:endParaRPr lang="en-US" altLang="zh-CN" sz="1400" b="1" dirty="0">
              <a:ea typeface="宋体" panose="02010600030101010101" pitchFamily="2" charset="-122"/>
            </a:endParaRPr>
          </a:p>
        </p:txBody>
      </p:sp>
      <p:pic>
        <p:nvPicPr>
          <p:cNvPr id="47109" name="Picture 6"/>
          <p:cNvPicPr>
            <a:picLocks noChangeAspect="1"/>
          </p:cNvPicPr>
          <p:nvPr/>
        </p:nvPicPr>
        <p:blipFill>
          <a:blip r:embed="rId3"/>
          <a:stretch>
            <a:fillRect/>
          </a:stretch>
        </p:blipFill>
        <p:spPr>
          <a:xfrm>
            <a:off x="838200" y="1371600"/>
            <a:ext cx="3349625" cy="2219325"/>
          </a:xfrm>
          <a:prstGeom prst="rect">
            <a:avLst/>
          </a:prstGeom>
          <a:noFill/>
          <a:ln w="9525">
            <a:noFill/>
          </a:ln>
        </p:spPr>
      </p:pic>
      <p:pic>
        <p:nvPicPr>
          <p:cNvPr id="47110" name="Picture 7"/>
          <p:cNvPicPr>
            <a:picLocks noChangeAspect="1"/>
          </p:cNvPicPr>
          <p:nvPr/>
        </p:nvPicPr>
        <p:blipFill>
          <a:blip r:embed="rId4"/>
          <a:stretch>
            <a:fillRect/>
          </a:stretch>
        </p:blipFill>
        <p:spPr>
          <a:xfrm>
            <a:off x="4495800" y="2065338"/>
            <a:ext cx="3810000" cy="2963862"/>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7154"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图像的形式</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115715" name="Rectangle 3"/>
          <p:cNvSpPr>
            <a:spLocks noGrp="1"/>
          </p:cNvSpPr>
          <p:nvPr>
            <p:ph idx="1"/>
          </p:nvPr>
        </p:nvSpPr>
        <p:spPr>
          <a:ln/>
        </p:spPr>
        <p:txBody>
          <a:bodyPr vert="horz" wrap="square" lIns="91440" tIns="45720" rIns="91440" bIns="45720" anchor="t" anchorCtr="0"/>
          <a:p>
            <a:pPr eaLnBrk="1" hangingPunct="1"/>
            <a:r>
              <a:rPr lang="zh-CN" altLang="en-US" dirty="0">
                <a:ea typeface="宋体" panose="02010600030101010101" pitchFamily="2" charset="-122"/>
              </a:rPr>
              <a:t>矩阵</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基础：矩阵分析、运动学、概率论、非线性优化等</a:t>
            </a:r>
            <a:endParaRPr lang="en-US" altLang="zh-CN" dirty="0">
              <a:ea typeface="宋体" panose="02010600030101010101" pitchFamily="2" charset="-122"/>
            </a:endParaRPr>
          </a:p>
          <a:p>
            <a:pPr eaLnBrk="1" hangingPunct="1"/>
            <a:r>
              <a:rPr lang="zh-CN" altLang="en-US" dirty="0">
                <a:ea typeface="宋体" panose="02010600030101010101" pitchFamily="2" charset="-122"/>
              </a:rPr>
              <a:t>编程：</a:t>
            </a:r>
            <a:r>
              <a:rPr lang="en-US" altLang="zh-CN" dirty="0">
                <a:ea typeface="宋体" panose="02010600030101010101" pitchFamily="2" charset="-122"/>
              </a:rPr>
              <a:t>c++</a:t>
            </a:r>
            <a:r>
              <a:rPr lang="zh-CN" altLang="en-US" dirty="0">
                <a:ea typeface="宋体" panose="02010600030101010101" pitchFamily="2" charset="-122"/>
              </a:rPr>
              <a:t>，</a:t>
            </a:r>
            <a:r>
              <a:rPr lang="en-US" altLang="zh-CN" dirty="0">
                <a:ea typeface="宋体" panose="02010600030101010101" pitchFamily="2" charset="-122"/>
              </a:rPr>
              <a:t>python</a:t>
            </a:r>
            <a:r>
              <a:rPr lang="zh-CN" altLang="en-US" dirty="0">
                <a:ea typeface="宋体" panose="02010600030101010101" pitchFamily="2" charset="-122"/>
              </a:rPr>
              <a:t>，</a:t>
            </a:r>
            <a:r>
              <a:rPr lang="en-US" altLang="zh-CN" dirty="0">
                <a:ea typeface="宋体" panose="02010600030101010101" pitchFamily="2" charset="-122"/>
              </a:rPr>
              <a:t>matlab</a:t>
            </a:r>
            <a:r>
              <a:rPr lang="zh-CN" altLang="en-US" dirty="0">
                <a:ea typeface="宋体" panose="02010600030101010101" pitchFamily="2" charset="-122"/>
              </a:rPr>
              <a:t>，算法等</a:t>
            </a: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endParaRPr lang="en-US" altLang="zh-CN" dirty="0">
              <a:ea typeface="宋体" panose="02010600030101010101" pitchFamily="2" charset="-122"/>
            </a:endParaRPr>
          </a:p>
        </p:txBody>
      </p:sp>
      <p:sp>
        <p:nvSpPr>
          <p:cNvPr id="49156" name="Text Box 4"/>
          <p:cNvSpPr txBox="1"/>
          <p:nvPr/>
        </p:nvSpPr>
        <p:spPr>
          <a:xfrm>
            <a:off x="2133600" y="1066800"/>
            <a:ext cx="5010150" cy="2052638"/>
          </a:xfrm>
          <a:prstGeom prst="rect">
            <a:avLst/>
          </a:prstGeom>
          <a:solidFill>
            <a:schemeClr val="bg1"/>
          </a:solid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400" b="1" dirty="0">
                <a:solidFill>
                  <a:srgbClr val="FFFF00"/>
                </a:solidFill>
                <a:latin typeface="Courier New" panose="02070309020205020404" pitchFamily="49" charset="0"/>
                <a:ea typeface="宋体" panose="02010600030101010101" pitchFamily="2" charset="-122"/>
              </a:rPr>
              <a:t> </a:t>
            </a:r>
            <a:r>
              <a:rPr lang="en-US" altLang="zh-CN" sz="400" b="1" dirty="0">
                <a:solidFill>
                  <a:schemeClr val="tx1"/>
                </a:solidFill>
                <a:latin typeface="Courier New" panose="02070309020205020404" pitchFamily="49" charset="0"/>
                <a:ea typeface="宋体" panose="02010600030101010101" pitchFamily="2" charset="-122"/>
              </a:rPr>
              <a:t>153  156  148  152  149  147  139  146  142  150  146  144  137  125  120  119  136  146  151  164  172  175  183  188  196  200  205  208  214  214  219  217</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159  151  150  148  140  138  139  129  119  104   86   82   89   97  107  115  118  130  128  132  128  144  160  168  179  188  200  208  213  220  212  214</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149  146  153  147  147  146  132   99   73   78   87   96  105  120  138  151  145  157  163  171  165  161  146  126  157  184  190  201  215  212  214  214</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145  150  154  148  148  126   93   67   72   78   96  107  117  127  131  134  127  154  166  167  183  194  200  195  143  140  175  190  197  203  206  207</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151  153  151  147  120   85   67   75   84   83   94   92   81   78   78   91   83  117  126  144  178  200  201  203  208  175  127  159  185  196  195  206</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146  144  139  123   79   66   74   83   79   69   64   62   58   50   46   54   54   66   60   80   86  108  141  191  184  200  187  123  144  175  198  199</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135  130  115   87   64   77   90   79   78   85   81   63   55   57   56   53   70   62   61   68   59   58   84  105  168  194  196  183  131  151  185  197</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128  116   92   71   82   94  103  101   83  101   88   66   70   90   80   42   39   53   88   73   76   82  116   87   97  144  188  195  190  166  171  203</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135  120   84   83  108  127  135  115  100   92   79   49   85   74   59    0    0    0   50   69   52   79  157  141  100   84  136  187  206  204  189  200</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144  103   91  115  139  147  127   91   87   80   72   44   61   84   25    0    0    0   50  181   45   69  142  164  167  113   93  130  193  199  208  203</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139  102  123  143  137  131  109   85   93   84   68   47   77   86   31    0    3    0   51  156   53   75  141  169  199  151  171  108  143  181  199  208</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141  135  153  142  114  104   97   97   83   98   77   42   77   96   79   21    0   23   58   46   56   77  155  199  212  161  194  193  164  187  202  205</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160  172  164  141  128  112   98   95  100   96   91   73   68   86   75   73   64   65   54   69   77  115  190  212  193  181  174  188  210  194  202  207</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179  189  160  140  139  116   97   97  108  103  110   99   75   80   72   83   50   55   54   95   98  174  205  185  179  188  185  190  193  217  217  224</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189  183  152  130  121  105  105  117  114  108  107  115  110   81   85   85   87   81   81  124  183  202  175  180  178  171  173  204  225  215  219  225</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178  161  149  135  120  115  122  129  137  145  131  121  125  115  109   91   92  111  132  159  173  170  184  176  184  190  191  217  210  226  228  223</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187  159  139  127  125  115  118  121  121  131  133  134  140  137  134  139  140  152  141  154  170  163  195  194  176  198  216  209  219  224  223  226</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185  164  140  122  116  110  109  108  113  118  115  116  123  127  135  148  154  162  165  170  171  160  183  198  201  210  223  216  221  222  221  226</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188  175  150  130  118  117  113  110  108  115  117  123  130  132  138  150  157  158  174  182  189  186  198  221  224  221  227  221  223  218  218  222</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187  179  158  141  124  127  125  127  126  129  130  135  139  141  150  165  175  172  185  195  207  210  212  226  229  222  224  224  223  218  219  221</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188  184  172  159  138  135  135  143  143  143  144  146  145  147  160  174  184  191  199  207  211  213  217  224  227  223  223  221  221  218  224  223</a:t>
            </a:r>
            <a:endParaRPr lang="en-US" altLang="zh-CN" sz="400" b="1" dirty="0">
              <a:solidFill>
                <a:schemeClr val="tx1"/>
              </a:solidFill>
              <a:latin typeface="Courier New" panose="02070309020205020404" pitchFamily="49" charset="0"/>
              <a:ea typeface="宋体" panose="02010600030101010101" pitchFamily="2" charset="-122"/>
            </a:endParaRPr>
          </a:p>
          <a:p>
            <a:pPr marL="0" lvl="0" indent="0" algn="ctr" eaLnBrk="1" hangingPunct="1">
              <a:spcBef>
                <a:spcPct val="50000"/>
              </a:spcBef>
              <a:buNone/>
            </a:pPr>
            <a:r>
              <a:rPr lang="en-US" altLang="zh-CN" sz="400" b="1" dirty="0">
                <a:solidFill>
                  <a:schemeClr val="tx1"/>
                </a:solidFill>
                <a:latin typeface="Courier New" panose="02070309020205020404" pitchFamily="49" charset="0"/>
                <a:ea typeface="宋体" panose="02010600030101010101" pitchFamily="2" charset="-122"/>
              </a:rPr>
              <a:t>  192  191  187  174  153  139  140  147  146  149  157  162  160  159  165  174  181  198  201  210  212  216  223  224  225  225  220  215  217  215  224  224</a:t>
            </a:r>
            <a:endParaRPr lang="en-US" altLang="zh-CN" sz="400" b="1" dirty="0">
              <a:solidFill>
                <a:schemeClr val="tx1"/>
              </a:solidFill>
              <a:latin typeface="Courier New" panose="02070309020205020404" pitchFamily="49"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5">
                                            <p:txEl>
                                              <p:charRg st="0"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5">
                                            <p:txEl>
                                              <p:charRg st="9" end="3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5">
                                            <p:txEl>
                                              <p:charRg st="32" end="6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5C48A"/>
        </a:solidFill>
        <a:effectLst/>
      </p:bgPr>
    </p:bg>
    <p:spTree>
      <p:nvGrpSpPr>
        <p:cNvPr id="1" name=""/>
        <p:cNvGrpSpPr/>
        <p:nvPr/>
      </p:nvGrpSpPr>
      <p:grpSpPr/>
      <p:pic>
        <p:nvPicPr>
          <p:cNvPr id="51202" name="Picture 2" descr="mad_head_225"/>
          <p:cNvPicPr>
            <a:picLocks noChangeAspect="1"/>
          </p:cNvPicPr>
          <p:nvPr/>
        </p:nvPicPr>
        <p:blipFill>
          <a:blip r:embed="rId1"/>
          <a:stretch>
            <a:fillRect/>
          </a:stretch>
        </p:blipFill>
        <p:spPr>
          <a:xfrm>
            <a:off x="6075363" y="762000"/>
            <a:ext cx="3068637" cy="4038600"/>
          </a:xfrm>
          <a:prstGeom prst="rect">
            <a:avLst/>
          </a:prstGeom>
          <a:noFill/>
          <a:ln w="9525">
            <a:noFill/>
          </a:ln>
        </p:spPr>
      </p:pic>
      <p:pic>
        <p:nvPicPr>
          <p:cNvPr id="51203" name="Picture 3" descr="head_nite_2_225"/>
          <p:cNvPicPr>
            <a:picLocks noChangeAspect="1"/>
          </p:cNvPicPr>
          <p:nvPr/>
        </p:nvPicPr>
        <p:blipFill>
          <a:blip r:embed="rId2"/>
          <a:stretch>
            <a:fillRect/>
          </a:stretch>
        </p:blipFill>
        <p:spPr>
          <a:xfrm>
            <a:off x="0" y="1295400"/>
            <a:ext cx="3302000" cy="3581400"/>
          </a:xfrm>
          <a:prstGeom prst="rect">
            <a:avLst/>
          </a:prstGeom>
          <a:noFill/>
          <a:ln w="9525">
            <a:noFill/>
          </a:ln>
        </p:spPr>
      </p:pic>
      <p:pic>
        <p:nvPicPr>
          <p:cNvPr id="51204" name="Picture 4" descr="head_night_225"/>
          <p:cNvPicPr>
            <a:picLocks noChangeAspect="1"/>
          </p:cNvPicPr>
          <p:nvPr/>
        </p:nvPicPr>
        <p:blipFill>
          <a:blip r:embed="rId3">
            <a:lum bright="-12000" contrast="6000"/>
          </a:blip>
          <a:stretch>
            <a:fillRect/>
          </a:stretch>
        </p:blipFill>
        <p:spPr>
          <a:xfrm>
            <a:off x="3200400" y="2819400"/>
            <a:ext cx="3028950" cy="4038600"/>
          </a:xfrm>
          <a:prstGeom prst="rect">
            <a:avLst/>
          </a:prstGeom>
          <a:noFill/>
          <a:ln w="9525">
            <a:noFill/>
          </a:ln>
        </p:spPr>
      </p:pic>
      <p:sp>
        <p:nvSpPr>
          <p:cNvPr id="51205" name="Text Box 5"/>
          <p:cNvSpPr txBox="1"/>
          <p:nvPr/>
        </p:nvSpPr>
        <p:spPr>
          <a:xfrm>
            <a:off x="98425" y="106363"/>
            <a:ext cx="30575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dirty="0">
                <a:solidFill>
                  <a:srgbClr val="006600"/>
                </a:solidFill>
                <a:ea typeface="宋体" panose="02010600030101010101" pitchFamily="2" charset="-122"/>
              </a:rPr>
              <a:t>挑战：视角变化</a:t>
            </a:r>
            <a:endParaRPr lang="en-US" altLang="zh-CN" dirty="0">
              <a:solidFill>
                <a:srgbClr val="006600"/>
              </a:solidFill>
              <a:ea typeface="宋体" panose="02010600030101010101" pitchFamily="2" charset="-122"/>
            </a:endParaRPr>
          </a:p>
        </p:txBody>
      </p:sp>
      <p:sp>
        <p:nvSpPr>
          <p:cNvPr id="51206" name="Text Box 6"/>
          <p:cNvSpPr txBox="1"/>
          <p:nvPr/>
        </p:nvSpPr>
        <p:spPr>
          <a:xfrm>
            <a:off x="0" y="6491288"/>
            <a:ext cx="26860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dirty="0">
                <a:ea typeface="宋体" panose="02010600030101010101" pitchFamily="2" charset="-122"/>
              </a:rPr>
              <a:t>Michelangelo 1475-1564</a:t>
            </a:r>
            <a:endParaRPr lang="en-US" altLang="zh-CN" sz="1800" dirty="0">
              <a:ea typeface="宋体" panose="02010600030101010101" pitchFamily="2" charset="-122"/>
            </a:endParaRPr>
          </a:p>
        </p:txBody>
      </p:sp>
      <p:sp>
        <p:nvSpPr>
          <p:cNvPr id="51207" name="Text Box 7"/>
          <p:cNvSpPr txBox="1"/>
          <p:nvPr/>
        </p:nvSpPr>
        <p:spPr>
          <a:xfrm>
            <a:off x="6253163" y="6575425"/>
            <a:ext cx="2822575"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dirty="0">
                <a:ea typeface="宋体" panose="02010600030101010101" pitchFamily="2" charset="-122"/>
              </a:rPr>
              <a:t>slide credit: Fei-Fei, Fergus &amp; Torralba </a:t>
            </a:r>
            <a:endParaRPr lang="en-US" altLang="zh-CN" sz="1200" dirty="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C"/>
        </a:solidFill>
        <a:effectLst/>
      </p:bgPr>
    </p:bg>
    <p:spTree>
      <p:nvGrpSpPr>
        <p:cNvPr id="1" name=""/>
        <p:cNvGrpSpPr/>
        <p:nvPr/>
      </p:nvGrpSpPr>
      <p:grpSpPr/>
      <p:sp>
        <p:nvSpPr>
          <p:cNvPr id="53250" name="Text Box 4"/>
          <p:cNvSpPr txBox="1"/>
          <p:nvPr/>
        </p:nvSpPr>
        <p:spPr>
          <a:xfrm>
            <a:off x="98425" y="106363"/>
            <a:ext cx="223678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dirty="0">
                <a:solidFill>
                  <a:srgbClr val="FFCC99"/>
                </a:solidFill>
                <a:ea typeface="宋体" panose="02010600030101010101" pitchFamily="2" charset="-122"/>
              </a:rPr>
              <a:t>挑战：光照</a:t>
            </a:r>
            <a:endParaRPr lang="en-US" altLang="zh-CN" dirty="0">
              <a:solidFill>
                <a:srgbClr val="FFCC99"/>
              </a:solidFill>
              <a:ea typeface="宋体" panose="02010600030101010101" pitchFamily="2" charset="-122"/>
            </a:endParaRPr>
          </a:p>
        </p:txBody>
      </p:sp>
      <p:sp>
        <p:nvSpPr>
          <p:cNvPr id="53251" name="Text Box 5"/>
          <p:cNvSpPr txBox="1"/>
          <p:nvPr/>
        </p:nvSpPr>
        <p:spPr>
          <a:xfrm>
            <a:off x="6557963" y="6570663"/>
            <a:ext cx="2025650" cy="2746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200" dirty="0">
                <a:solidFill>
                  <a:srgbClr val="FFCC99"/>
                </a:solidFill>
                <a:ea typeface="宋体" panose="02010600030101010101" pitchFamily="2" charset="-122"/>
              </a:rPr>
              <a:t>image credit: J. Koenderink</a:t>
            </a:r>
            <a:endParaRPr lang="en-US" altLang="zh-CN" sz="1200" dirty="0">
              <a:solidFill>
                <a:srgbClr val="FFCC99"/>
              </a:solidFill>
              <a:ea typeface="宋体" panose="02010600030101010101" pitchFamily="2" charset="-122"/>
            </a:endParaRPr>
          </a:p>
        </p:txBody>
      </p:sp>
      <p:pic>
        <p:nvPicPr>
          <p:cNvPr id="53252" name="Picture 6"/>
          <p:cNvPicPr>
            <a:picLocks noChangeAspect="1"/>
          </p:cNvPicPr>
          <p:nvPr/>
        </p:nvPicPr>
        <p:blipFill>
          <a:blip r:embed="rId1"/>
          <a:stretch>
            <a:fillRect/>
          </a:stretch>
        </p:blipFill>
        <p:spPr>
          <a:xfrm>
            <a:off x="0" y="1143000"/>
            <a:ext cx="9144000" cy="3557588"/>
          </a:xfrm>
          <a:prstGeom prst="rect">
            <a:avLst/>
          </a:prstGeom>
          <a:noFill/>
          <a:ln w="1905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pic>
        <p:nvPicPr>
          <p:cNvPr id="55298" name="Picture 2" descr="wallpaper01_1024x768"/>
          <p:cNvPicPr>
            <a:picLocks noChangeAspect="1"/>
          </p:cNvPicPr>
          <p:nvPr/>
        </p:nvPicPr>
        <p:blipFill>
          <a:blip r:embed="rId1">
            <a:clrChange>
              <a:clrFrom>
                <a:srgbClr val="FFFFFF"/>
              </a:clrFrom>
              <a:clrTo>
                <a:srgbClr val="FFFFFF">
                  <a:alpha val="0"/>
                </a:srgbClr>
              </a:clrTo>
            </a:clrChange>
          </a:blip>
          <a:srcRect l="30348" t="5618" r="28346" b="999"/>
          <a:stretch>
            <a:fillRect/>
          </a:stretch>
        </p:blipFill>
        <p:spPr>
          <a:xfrm>
            <a:off x="2743200" y="76200"/>
            <a:ext cx="3952875" cy="6705600"/>
          </a:xfrm>
          <a:prstGeom prst="rect">
            <a:avLst/>
          </a:prstGeom>
          <a:noFill/>
          <a:ln w="9525">
            <a:noFill/>
          </a:ln>
        </p:spPr>
      </p:pic>
      <p:sp>
        <p:nvSpPr>
          <p:cNvPr id="55299" name="Rectangle 3"/>
          <p:cNvSpPr/>
          <p:nvPr/>
        </p:nvSpPr>
        <p:spPr>
          <a:xfrm>
            <a:off x="2057400" y="0"/>
            <a:ext cx="2057400" cy="2667000"/>
          </a:xfrm>
          <a:prstGeom prst="rect">
            <a:avLst/>
          </a:prstGeom>
          <a:solidFill>
            <a:srgbClr val="BBE0E3"/>
          </a:solidFill>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sp>
        <p:nvSpPr>
          <p:cNvPr id="55300" name="Text Box 4"/>
          <p:cNvSpPr txBox="1"/>
          <p:nvPr/>
        </p:nvSpPr>
        <p:spPr>
          <a:xfrm>
            <a:off x="117475" y="182563"/>
            <a:ext cx="223678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dirty="0">
                <a:solidFill>
                  <a:srgbClr val="0033CC"/>
                </a:solidFill>
                <a:ea typeface="宋体" panose="02010600030101010101" pitchFamily="2" charset="-122"/>
              </a:rPr>
              <a:t>挑战：尺度</a:t>
            </a:r>
            <a:endParaRPr lang="en-US" altLang="zh-CN" dirty="0">
              <a:solidFill>
                <a:srgbClr val="0033CC"/>
              </a:solidFill>
              <a:ea typeface="宋体" panose="02010600030101010101" pitchFamily="2" charset="-122"/>
            </a:endParaRPr>
          </a:p>
        </p:txBody>
      </p:sp>
      <p:sp>
        <p:nvSpPr>
          <p:cNvPr id="55301" name="Text Box 6"/>
          <p:cNvSpPr txBox="1"/>
          <p:nvPr/>
        </p:nvSpPr>
        <p:spPr>
          <a:xfrm>
            <a:off x="6253163" y="6575425"/>
            <a:ext cx="2822575"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dirty="0">
                <a:ea typeface="宋体" panose="02010600030101010101" pitchFamily="2" charset="-122"/>
              </a:rPr>
              <a:t>slide credit: Fei-Fei, Fergus &amp; Torralba </a:t>
            </a:r>
            <a:endParaRPr lang="en-US" altLang="zh-CN" sz="1200" dirty="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0C0C0"/>
        </a:solidFill>
        <a:effectLst/>
      </p:bgPr>
    </p:bg>
    <p:spTree>
      <p:nvGrpSpPr>
        <p:cNvPr id="1" name=""/>
        <p:cNvGrpSpPr/>
        <p:nvPr/>
      </p:nvGrpSpPr>
      <p:grpSpPr/>
      <p:pic>
        <p:nvPicPr>
          <p:cNvPr id="57346" name="Picture 2" descr="ANCIENTANIMALART-CHINA-HORSE-3-XU-BEI-HUANG"/>
          <p:cNvPicPr>
            <a:picLocks noChangeAspect="1"/>
          </p:cNvPicPr>
          <p:nvPr/>
        </p:nvPicPr>
        <p:blipFill>
          <a:blip r:embed="rId1"/>
          <a:stretch>
            <a:fillRect/>
          </a:stretch>
        </p:blipFill>
        <p:spPr>
          <a:xfrm>
            <a:off x="0" y="1243013"/>
            <a:ext cx="9144000" cy="4471987"/>
          </a:xfrm>
          <a:prstGeom prst="rect">
            <a:avLst/>
          </a:prstGeom>
          <a:noFill/>
          <a:ln w="9525">
            <a:noFill/>
          </a:ln>
        </p:spPr>
      </p:pic>
      <p:sp>
        <p:nvSpPr>
          <p:cNvPr id="57347" name="Text Box 3"/>
          <p:cNvSpPr txBox="1"/>
          <p:nvPr/>
        </p:nvSpPr>
        <p:spPr>
          <a:xfrm>
            <a:off x="98425" y="106363"/>
            <a:ext cx="223678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dirty="0">
                <a:ea typeface="宋体" panose="02010600030101010101" pitchFamily="2" charset="-122"/>
              </a:rPr>
              <a:t>挑战：变形</a:t>
            </a:r>
            <a:endParaRPr lang="en-US" altLang="zh-CN" dirty="0">
              <a:ea typeface="宋体" panose="02010600030101010101" pitchFamily="2" charset="-122"/>
            </a:endParaRPr>
          </a:p>
        </p:txBody>
      </p:sp>
      <p:sp>
        <p:nvSpPr>
          <p:cNvPr id="57348" name="Text Box 4"/>
          <p:cNvSpPr txBox="1"/>
          <p:nvPr/>
        </p:nvSpPr>
        <p:spPr>
          <a:xfrm>
            <a:off x="228600" y="5867400"/>
            <a:ext cx="20002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dirty="0">
                <a:ea typeface="宋体" panose="02010600030101010101" pitchFamily="2" charset="-122"/>
              </a:rPr>
              <a:t>Xu, Beihong 1943</a:t>
            </a:r>
            <a:endParaRPr lang="en-US" altLang="zh-CN" sz="1800" dirty="0">
              <a:ea typeface="宋体" panose="02010600030101010101" pitchFamily="2" charset="-122"/>
            </a:endParaRPr>
          </a:p>
        </p:txBody>
      </p:sp>
      <p:sp>
        <p:nvSpPr>
          <p:cNvPr id="57349" name="Text Box 5"/>
          <p:cNvSpPr txBox="1"/>
          <p:nvPr/>
        </p:nvSpPr>
        <p:spPr>
          <a:xfrm>
            <a:off x="6253163" y="6575425"/>
            <a:ext cx="2822575"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dirty="0">
                <a:ea typeface="宋体" panose="02010600030101010101" pitchFamily="2" charset="-122"/>
              </a:rPr>
              <a:t>slide credit: Fei-Fei, Fergus &amp; Torralba </a:t>
            </a:r>
            <a:endParaRPr lang="en-US" altLang="zh-CN" sz="1200" dirty="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A00"/>
        </a:solidFill>
        <a:effectLst/>
      </p:bgPr>
    </p:bg>
    <p:spTree>
      <p:nvGrpSpPr>
        <p:cNvPr id="1" name=""/>
        <p:cNvGrpSpPr/>
        <p:nvPr/>
      </p:nvGrpSpPr>
      <p:grpSpPr/>
      <p:pic>
        <p:nvPicPr>
          <p:cNvPr id="59394" name="Picture 2" descr="Magritte"/>
          <p:cNvPicPr>
            <a:picLocks noChangeAspect="1"/>
          </p:cNvPicPr>
          <p:nvPr/>
        </p:nvPicPr>
        <p:blipFill>
          <a:blip r:embed="rId1"/>
          <a:srcRect l="3540" t="9630" r="3093" b="8888"/>
          <a:stretch>
            <a:fillRect/>
          </a:stretch>
        </p:blipFill>
        <p:spPr>
          <a:xfrm>
            <a:off x="3440113" y="0"/>
            <a:ext cx="5703887" cy="6858000"/>
          </a:xfrm>
          <a:prstGeom prst="rect">
            <a:avLst/>
          </a:prstGeom>
          <a:noFill/>
          <a:ln w="9525">
            <a:noFill/>
          </a:ln>
        </p:spPr>
      </p:pic>
      <p:sp>
        <p:nvSpPr>
          <p:cNvPr id="59395" name="Text Box 3"/>
          <p:cNvSpPr txBox="1"/>
          <p:nvPr/>
        </p:nvSpPr>
        <p:spPr>
          <a:xfrm>
            <a:off x="98425" y="106363"/>
            <a:ext cx="223678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dirty="0">
                <a:solidFill>
                  <a:srgbClr val="B83D00"/>
                </a:solidFill>
                <a:ea typeface="宋体" panose="02010600030101010101" pitchFamily="2" charset="-122"/>
              </a:rPr>
              <a:t>挑战：遮挡</a:t>
            </a:r>
            <a:endParaRPr lang="en-US" altLang="zh-CN" dirty="0">
              <a:solidFill>
                <a:srgbClr val="B83D00"/>
              </a:solidFill>
              <a:ea typeface="宋体" panose="02010600030101010101" pitchFamily="2" charset="-122"/>
            </a:endParaRPr>
          </a:p>
        </p:txBody>
      </p:sp>
      <p:sp>
        <p:nvSpPr>
          <p:cNvPr id="59396" name="Text Box 4"/>
          <p:cNvSpPr txBox="1"/>
          <p:nvPr/>
        </p:nvSpPr>
        <p:spPr>
          <a:xfrm>
            <a:off x="1797050" y="6491288"/>
            <a:ext cx="17081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dirty="0">
                <a:solidFill>
                  <a:srgbClr val="B83D00"/>
                </a:solidFill>
                <a:ea typeface="宋体" panose="02010600030101010101" pitchFamily="2" charset="-122"/>
              </a:rPr>
              <a:t>Magritte, 1957 </a:t>
            </a:r>
            <a:endParaRPr lang="en-US" altLang="zh-CN" sz="1800" dirty="0">
              <a:solidFill>
                <a:srgbClr val="B83D00"/>
              </a:solidFill>
              <a:ea typeface="宋体" panose="02010600030101010101" pitchFamily="2" charset="-122"/>
            </a:endParaRPr>
          </a:p>
        </p:txBody>
      </p:sp>
      <p:sp>
        <p:nvSpPr>
          <p:cNvPr id="59397" name="Text Box 5"/>
          <p:cNvSpPr txBox="1"/>
          <p:nvPr/>
        </p:nvSpPr>
        <p:spPr>
          <a:xfrm>
            <a:off x="6253163" y="6575425"/>
            <a:ext cx="2822575"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dirty="0">
                <a:solidFill>
                  <a:schemeClr val="bg1"/>
                </a:solidFill>
                <a:ea typeface="宋体" panose="02010600030101010101" pitchFamily="2" charset="-122"/>
              </a:rPr>
              <a:t>slide credit: Fei-Fei, Fergus &amp; Torralba </a:t>
            </a:r>
            <a:endParaRPr lang="en-US" altLang="zh-CN" sz="1200" dirty="0">
              <a:solidFill>
                <a:schemeClr val="bg1"/>
              </a:solidFill>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20000"/>
        </a:solidFill>
        <a:effectLst/>
      </p:bgPr>
    </p:bg>
    <p:spTree>
      <p:nvGrpSpPr>
        <p:cNvPr id="1" name=""/>
        <p:cNvGrpSpPr/>
        <p:nvPr/>
      </p:nvGrpSpPr>
      <p:grpSpPr/>
      <p:sp>
        <p:nvSpPr>
          <p:cNvPr id="61442" name="Text Box 3"/>
          <p:cNvSpPr txBox="1"/>
          <p:nvPr/>
        </p:nvSpPr>
        <p:spPr>
          <a:xfrm>
            <a:off x="98425" y="76200"/>
            <a:ext cx="30575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dirty="0">
                <a:solidFill>
                  <a:srgbClr val="FF0505"/>
                </a:solidFill>
                <a:ea typeface="宋体" panose="02010600030101010101" pitchFamily="2" charset="-122"/>
              </a:rPr>
              <a:t>挑战：背景杂斑</a:t>
            </a:r>
            <a:endParaRPr lang="en-US" altLang="zh-CN" dirty="0">
              <a:solidFill>
                <a:srgbClr val="FF0505"/>
              </a:solidFill>
              <a:ea typeface="宋体" panose="02010600030101010101" pitchFamily="2" charset="-122"/>
            </a:endParaRPr>
          </a:p>
        </p:txBody>
      </p:sp>
      <p:pic>
        <p:nvPicPr>
          <p:cNvPr id="61443" name="Picture 6" descr="fiji2"/>
          <p:cNvPicPr>
            <a:picLocks noChangeAspect="1"/>
          </p:cNvPicPr>
          <p:nvPr/>
        </p:nvPicPr>
        <p:blipFill>
          <a:blip r:embed="rId1"/>
          <a:stretch>
            <a:fillRect/>
          </a:stretch>
        </p:blipFill>
        <p:spPr>
          <a:xfrm>
            <a:off x="914400" y="762000"/>
            <a:ext cx="7620000" cy="609600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需要获取信息</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3" name="内容占位符 2"/>
          <p:cNvSpPr>
            <a:spLocks noGrp="1"/>
          </p:cNvSpPr>
          <p:nvPr>
            <p:ph idx="1"/>
          </p:nvPr>
        </p:nvSpPr>
        <p:spPr>
          <a:xfrm>
            <a:off x="152400" y="2133600"/>
            <a:ext cx="8839200" cy="4038600"/>
          </a:xfrm>
          <a:ln/>
        </p:spPr>
        <p:txBody>
          <a:bodyPr vert="horz" wrap="square" lIns="91440" tIns="45720" rIns="91440" bIns="45720" anchor="t" anchorCtr="0"/>
          <a:p>
            <a:r>
              <a:rPr lang="zh-CN" altLang="en-US" dirty="0">
                <a:ea typeface="宋体" panose="02010600030101010101" pitchFamily="2" charset="-122"/>
              </a:rPr>
              <a:t>全局路线（起点到终点）</a:t>
            </a:r>
            <a:endParaRPr lang="en-US" altLang="zh-CN" dirty="0">
              <a:ea typeface="宋体" panose="02010600030101010101" pitchFamily="2" charset="-122"/>
            </a:endParaRPr>
          </a:p>
          <a:p>
            <a:r>
              <a:rPr lang="zh-CN" altLang="en-US" dirty="0">
                <a:ea typeface="宋体" panose="02010600030101010101" pitchFamily="2" charset="-122"/>
              </a:rPr>
              <a:t>局部路线（规避障碍物）</a:t>
            </a:r>
            <a:endParaRPr lang="en-US" altLang="zh-CN" dirty="0">
              <a:ea typeface="宋体" panose="02010600030101010101" pitchFamily="2" charset="-122"/>
            </a:endParaRPr>
          </a:p>
          <a:p>
            <a:r>
              <a:rPr lang="zh-CN" altLang="en-US" dirty="0">
                <a:ea typeface="宋体" panose="02010600030101010101" pitchFamily="2" charset="-122"/>
              </a:rPr>
              <a:t>可行驶区域</a:t>
            </a:r>
            <a:endParaRPr lang="en-US" altLang="zh-CN" dirty="0">
              <a:ea typeface="宋体" panose="02010600030101010101" pitchFamily="2" charset="-122"/>
            </a:endParaRPr>
          </a:p>
          <a:p>
            <a:r>
              <a:rPr lang="zh-CN" altLang="en-US" dirty="0">
                <a:ea typeface="宋体" panose="02010600030101010101" pitchFamily="2" charset="-122"/>
              </a:rPr>
              <a:t>障碍物</a:t>
            </a:r>
            <a:endParaRPr lang="en-US" altLang="zh-CN" dirty="0">
              <a:ea typeface="宋体" panose="02010600030101010101" pitchFamily="2" charset="-122"/>
            </a:endParaRPr>
          </a:p>
          <a:p>
            <a:r>
              <a:rPr lang="zh-CN" altLang="en-US" dirty="0">
                <a:ea typeface="宋体" panose="02010600030101010101" pitchFamily="2" charset="-122"/>
              </a:rPr>
              <a:t>车道线（虚线、单实线、双实线）</a:t>
            </a:r>
            <a:endParaRPr lang="en-US" altLang="zh-CN" dirty="0">
              <a:ea typeface="宋体" panose="02010600030101010101" pitchFamily="2" charset="-122"/>
            </a:endParaRPr>
          </a:p>
          <a:p>
            <a:r>
              <a:rPr lang="zh-CN" altLang="en-US" dirty="0">
                <a:ea typeface="宋体" panose="02010600030101010101" pitchFamily="2" charset="-122"/>
              </a:rPr>
              <a:t>人行道</a:t>
            </a:r>
            <a:endParaRPr lang="en-US" altLang="zh-CN" dirty="0">
              <a:ea typeface="宋体" panose="02010600030101010101" pitchFamily="2" charset="-122"/>
            </a:endParaRPr>
          </a:p>
          <a:p>
            <a:r>
              <a:rPr lang="zh-CN" altLang="en-US" dirty="0">
                <a:ea typeface="宋体" panose="02010600030101010101" pitchFamily="2" charset="-122"/>
              </a:rPr>
              <a:t>红绿灯</a:t>
            </a:r>
            <a:endParaRPr lang="en-US" altLang="zh-CN" dirty="0">
              <a:ea typeface="宋体" panose="02010600030101010101" pitchFamily="2" charset="-122"/>
            </a:endParaRPr>
          </a:p>
          <a:p>
            <a:r>
              <a:rPr lang="zh-CN" altLang="en-US" dirty="0">
                <a:ea typeface="宋体" panose="02010600030101010101" pitchFamily="2" charset="-122"/>
              </a:rPr>
              <a:t>车辆、行人、狗猫等</a:t>
            </a:r>
            <a:endParaRPr lang="en-US" altLang="zh-CN" dirty="0">
              <a:ea typeface="宋体" panose="02010600030101010101" pitchFamily="2" charset="-122"/>
            </a:endParaRPr>
          </a:p>
          <a:p>
            <a:r>
              <a:rPr lang="zh-CN" altLang="en-US" dirty="0">
                <a:ea typeface="宋体" panose="02010600030101010101" pitchFamily="2" charset="-122"/>
              </a:rPr>
              <a:t>目标距离</a:t>
            </a:r>
            <a:endParaRPr lang="zh-CN" altLang="en-US" dirty="0">
              <a:ea typeface="宋体" panose="02010600030101010101" pitchFamily="2" charset="-122"/>
            </a:endParaRPr>
          </a:p>
        </p:txBody>
      </p:sp>
      <p:sp>
        <p:nvSpPr>
          <p:cNvPr id="10244" name="文本框 3"/>
          <p:cNvSpPr txBox="1"/>
          <p:nvPr/>
        </p:nvSpPr>
        <p:spPr>
          <a:xfrm>
            <a:off x="457200" y="1447800"/>
            <a:ext cx="51085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zh-CN" altLang="en-US" b="1" dirty="0">
                <a:ea typeface="宋体" panose="02010600030101010101" pitchFamily="2" charset="-122"/>
              </a:rPr>
              <a:t>人控制车辆前进需要获取哪些信息？</a:t>
            </a:r>
            <a:endParaRPr lang="zh-CN" altLang="en-US" b="1" dirty="0">
              <a:ea typeface="宋体" panose="02010600030101010101" pitchFamily="2" charset="-122"/>
            </a:endParaRPr>
          </a:p>
        </p:txBody>
      </p:sp>
      <p:pic>
        <p:nvPicPr>
          <p:cNvPr id="10245" name="图片 5"/>
          <p:cNvPicPr>
            <a:picLocks noChangeAspect="1"/>
          </p:cNvPicPr>
          <p:nvPr/>
        </p:nvPicPr>
        <p:blipFill>
          <a:blip r:embed="rId1"/>
          <a:stretch>
            <a:fillRect/>
          </a:stretch>
        </p:blipFill>
        <p:spPr>
          <a:xfrm>
            <a:off x="6096000" y="1066800"/>
            <a:ext cx="2700338" cy="36004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charRg st="0"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charRg st="12" end="2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charRg st="24" end="3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charRg st="30" end="3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charRg st="34" end="5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charRg st="50" end="5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charRg st="54" end="5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charRg st="58" end="6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charRg st="68" end="7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title"/>
          </p:nvPr>
        </p:nvSpPr>
        <p:spPr>
          <a:xfrm>
            <a:off x="0" y="152400"/>
            <a:ext cx="9144000" cy="990600"/>
          </a:xfrm>
          <a:ln/>
        </p:spPr>
        <p:txBody>
          <a:bodyPr vert="horz" wrap="square" lIns="91440" tIns="45720" rIns="91440" bIns="45720" anchor="ctr" anchorCtr="0"/>
          <a:p>
            <a:pPr algn="l" eaLnBrk="1" hangingPunct="1"/>
            <a:r>
              <a:rPr lang="zh-CN" altLang="en-US" dirty="0">
                <a:ea typeface="宋体" panose="02010600030101010101" pitchFamily="2" charset="-122"/>
              </a:rPr>
              <a:t>挑战：多种变形</a:t>
            </a:r>
            <a:endParaRPr lang="en-US" altLang="zh-CN" dirty="0">
              <a:ea typeface="宋体" panose="02010600030101010101" pitchFamily="2" charset="-122"/>
            </a:endParaRPr>
          </a:p>
        </p:txBody>
      </p:sp>
      <p:pic>
        <p:nvPicPr>
          <p:cNvPr id="63491" name="Picture 4" descr="chair"/>
          <p:cNvPicPr>
            <a:picLocks noChangeAspect="1"/>
          </p:cNvPicPr>
          <p:nvPr/>
        </p:nvPicPr>
        <p:blipFill>
          <a:blip r:embed="rId1"/>
          <a:srcRect t="10989" b="9891"/>
          <a:stretch>
            <a:fillRect/>
          </a:stretch>
        </p:blipFill>
        <p:spPr>
          <a:xfrm>
            <a:off x="533400" y="4106863"/>
            <a:ext cx="1854200" cy="2362200"/>
          </a:xfrm>
          <a:prstGeom prst="rect">
            <a:avLst/>
          </a:prstGeom>
          <a:noFill/>
          <a:ln w="9525">
            <a:noFill/>
          </a:ln>
        </p:spPr>
      </p:pic>
      <p:pic>
        <p:nvPicPr>
          <p:cNvPr id="63492" name="Picture 5" descr="splash-chair"/>
          <p:cNvPicPr>
            <a:picLocks noChangeAspect="1"/>
          </p:cNvPicPr>
          <p:nvPr/>
        </p:nvPicPr>
        <p:blipFill>
          <a:blip r:embed="rId2"/>
          <a:stretch>
            <a:fillRect/>
          </a:stretch>
        </p:blipFill>
        <p:spPr>
          <a:xfrm>
            <a:off x="5638800" y="1219200"/>
            <a:ext cx="3286125" cy="2286000"/>
          </a:xfrm>
          <a:prstGeom prst="rect">
            <a:avLst/>
          </a:prstGeom>
          <a:noFill/>
          <a:ln w="9525">
            <a:noFill/>
          </a:ln>
        </p:spPr>
      </p:pic>
      <p:pic>
        <p:nvPicPr>
          <p:cNvPr id="63493" name="Picture 6" descr="eamesloungechair"/>
          <p:cNvPicPr>
            <a:picLocks noChangeAspect="1"/>
          </p:cNvPicPr>
          <p:nvPr/>
        </p:nvPicPr>
        <p:blipFill>
          <a:blip r:embed="rId3"/>
          <a:stretch>
            <a:fillRect/>
          </a:stretch>
        </p:blipFill>
        <p:spPr>
          <a:xfrm>
            <a:off x="381000" y="1219200"/>
            <a:ext cx="2241550" cy="2447925"/>
          </a:xfrm>
          <a:prstGeom prst="rect">
            <a:avLst/>
          </a:prstGeom>
          <a:noFill/>
          <a:ln w="9525">
            <a:noFill/>
          </a:ln>
        </p:spPr>
      </p:pic>
      <p:pic>
        <p:nvPicPr>
          <p:cNvPr id="63494" name="Picture 7" descr="Wagner in Leisure"/>
          <p:cNvPicPr>
            <a:picLocks noChangeAspect="1"/>
          </p:cNvPicPr>
          <p:nvPr/>
        </p:nvPicPr>
        <p:blipFill>
          <a:blip r:embed="rId4"/>
          <a:stretch>
            <a:fillRect/>
          </a:stretch>
        </p:blipFill>
        <p:spPr>
          <a:xfrm>
            <a:off x="2895600" y="4411663"/>
            <a:ext cx="3200400" cy="2011362"/>
          </a:xfrm>
          <a:prstGeom prst="rect">
            <a:avLst/>
          </a:prstGeom>
          <a:noFill/>
          <a:ln w="9525">
            <a:noFill/>
          </a:ln>
        </p:spPr>
      </p:pic>
      <p:pic>
        <p:nvPicPr>
          <p:cNvPr id="63495" name="Picture 8" descr="Bertoia"/>
          <p:cNvPicPr>
            <a:picLocks noChangeAspect="1"/>
          </p:cNvPicPr>
          <p:nvPr/>
        </p:nvPicPr>
        <p:blipFill>
          <a:blip r:embed="rId5"/>
          <a:stretch>
            <a:fillRect/>
          </a:stretch>
        </p:blipFill>
        <p:spPr>
          <a:xfrm>
            <a:off x="6400800" y="3962400"/>
            <a:ext cx="2590800" cy="2506663"/>
          </a:xfrm>
          <a:prstGeom prst="rect">
            <a:avLst/>
          </a:prstGeom>
          <a:noFill/>
          <a:ln w="9525">
            <a:noFill/>
          </a:ln>
        </p:spPr>
      </p:pic>
      <p:sp>
        <p:nvSpPr>
          <p:cNvPr id="63496" name="Text Box 10"/>
          <p:cNvSpPr txBox="1"/>
          <p:nvPr/>
        </p:nvSpPr>
        <p:spPr>
          <a:xfrm>
            <a:off x="6253163" y="6575425"/>
            <a:ext cx="2822575"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dirty="0">
                <a:ea typeface="宋体" panose="02010600030101010101" pitchFamily="2" charset="-122"/>
              </a:rPr>
              <a:t>slide credit: Fei-Fei, Fergus &amp; Torralba </a:t>
            </a:r>
            <a:endParaRPr lang="en-US" altLang="zh-CN" sz="1200" dirty="0">
              <a:ea typeface="宋体" panose="02010600030101010101" pitchFamily="2" charset="-122"/>
            </a:endParaRPr>
          </a:p>
        </p:txBody>
      </p:sp>
      <p:pic>
        <p:nvPicPr>
          <p:cNvPr id="63497" name="Picture 11" descr="chair"/>
          <p:cNvPicPr>
            <a:picLocks noChangeAspect="1"/>
          </p:cNvPicPr>
          <p:nvPr/>
        </p:nvPicPr>
        <p:blipFill>
          <a:blip r:embed="rId6"/>
          <a:stretch>
            <a:fillRect/>
          </a:stretch>
        </p:blipFill>
        <p:spPr>
          <a:xfrm>
            <a:off x="3124200" y="1368425"/>
            <a:ext cx="2286000" cy="2212975"/>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0FB9D"/>
        </a:solidFill>
        <a:effectLst/>
      </p:bgPr>
    </p:bg>
    <p:spTree>
      <p:nvGrpSpPr>
        <p:cNvPr id="1" name=""/>
        <p:cNvGrpSpPr/>
        <p:nvPr/>
      </p:nvGrpSpPr>
      <p:grpSpPr/>
      <p:grpSp>
        <p:nvGrpSpPr>
          <p:cNvPr id="745491" name="Group 19"/>
          <p:cNvGrpSpPr/>
          <p:nvPr/>
        </p:nvGrpSpPr>
        <p:grpSpPr>
          <a:xfrm>
            <a:off x="2819400" y="762000"/>
            <a:ext cx="5715000" cy="5715000"/>
            <a:chOff x="1776" y="480"/>
            <a:chExt cx="3600" cy="3600"/>
          </a:xfrm>
        </p:grpSpPr>
        <p:graphicFrame>
          <p:nvGraphicFramePr>
            <p:cNvPr id="65551" name="Object 3"/>
            <p:cNvGraphicFramePr>
              <a:graphicFrameLocks noChangeAspect="1"/>
            </p:cNvGraphicFramePr>
            <p:nvPr/>
          </p:nvGraphicFramePr>
          <p:xfrm>
            <a:off x="1776" y="2352"/>
            <a:ext cx="1728" cy="1728"/>
          </p:xfrm>
          <a:graphic>
            <a:graphicData uri="http://schemas.openxmlformats.org/presentationml/2006/ole">
              <mc:AlternateContent xmlns:mc="http://schemas.openxmlformats.org/markup-compatibility/2006">
                <mc:Choice xmlns:v="urn:schemas-microsoft-com:vml" Requires="v">
                  <p:oleObj spid="_x0000_s3076" name="" r:id="rId1" imgW="3251200" imgH="3251200" progId="DellImageExpertImage">
                    <p:embed/>
                  </p:oleObj>
                </mc:Choice>
                <mc:Fallback>
                  <p:oleObj name="" r:id="rId1" imgW="3251200" imgH="3251200" progId="DellImageExpertImage">
                    <p:embed/>
                    <p:pic>
                      <p:nvPicPr>
                        <p:cNvPr id="0" name="图片 3075"/>
                        <p:cNvPicPr/>
                        <p:nvPr/>
                      </p:nvPicPr>
                      <p:blipFill>
                        <a:blip r:embed="rId2"/>
                        <a:stretch>
                          <a:fillRect/>
                        </a:stretch>
                      </p:blipFill>
                      <p:spPr>
                        <a:xfrm>
                          <a:off x="1776" y="2352"/>
                          <a:ext cx="1728" cy="1728"/>
                        </a:xfrm>
                        <a:prstGeom prst="rect">
                          <a:avLst/>
                        </a:prstGeom>
                        <a:noFill/>
                        <a:ln w="38100">
                          <a:noFill/>
                          <a:miter/>
                        </a:ln>
                      </p:spPr>
                    </p:pic>
                  </p:oleObj>
                </mc:Fallback>
              </mc:AlternateContent>
            </a:graphicData>
          </a:graphic>
        </p:graphicFrame>
        <p:graphicFrame>
          <p:nvGraphicFramePr>
            <p:cNvPr id="65552" name="Object 4"/>
            <p:cNvGraphicFramePr>
              <a:graphicFrameLocks noChangeAspect="1"/>
            </p:cNvGraphicFramePr>
            <p:nvPr/>
          </p:nvGraphicFramePr>
          <p:xfrm>
            <a:off x="1776" y="480"/>
            <a:ext cx="1728" cy="1728"/>
          </p:xfrm>
          <a:graphic>
            <a:graphicData uri="http://schemas.openxmlformats.org/presentationml/2006/ole">
              <mc:AlternateContent xmlns:mc="http://schemas.openxmlformats.org/markup-compatibility/2006">
                <mc:Choice xmlns:v="urn:schemas-microsoft-com:vml" Requires="v">
                  <p:oleObj spid="_x0000_s3077" name="" r:id="rId3" imgW="3251200" imgH="3251200" progId="DellImageExpertImage">
                    <p:embed/>
                  </p:oleObj>
                </mc:Choice>
                <mc:Fallback>
                  <p:oleObj name="" r:id="rId3" imgW="3251200" imgH="3251200" progId="DellImageExpertImage">
                    <p:embed/>
                    <p:pic>
                      <p:nvPicPr>
                        <p:cNvPr id="0" name="图片 3076"/>
                        <p:cNvPicPr/>
                        <p:nvPr/>
                      </p:nvPicPr>
                      <p:blipFill>
                        <a:blip r:embed="rId4"/>
                        <a:stretch>
                          <a:fillRect/>
                        </a:stretch>
                      </p:blipFill>
                      <p:spPr>
                        <a:xfrm>
                          <a:off x="1776" y="480"/>
                          <a:ext cx="1728" cy="1728"/>
                        </a:xfrm>
                        <a:prstGeom prst="rect">
                          <a:avLst/>
                        </a:prstGeom>
                        <a:noFill/>
                        <a:ln w="38100">
                          <a:noFill/>
                          <a:miter/>
                        </a:ln>
                      </p:spPr>
                    </p:pic>
                  </p:oleObj>
                </mc:Fallback>
              </mc:AlternateContent>
            </a:graphicData>
          </a:graphic>
        </p:graphicFrame>
        <p:graphicFrame>
          <p:nvGraphicFramePr>
            <p:cNvPr id="65553" name="Object 5"/>
            <p:cNvGraphicFramePr>
              <a:graphicFrameLocks noChangeAspect="1"/>
            </p:cNvGraphicFramePr>
            <p:nvPr/>
          </p:nvGraphicFramePr>
          <p:xfrm>
            <a:off x="3648" y="2352"/>
            <a:ext cx="1728" cy="1728"/>
          </p:xfrm>
          <a:graphic>
            <a:graphicData uri="http://schemas.openxmlformats.org/presentationml/2006/ole">
              <mc:AlternateContent xmlns:mc="http://schemas.openxmlformats.org/markup-compatibility/2006">
                <mc:Choice xmlns:v="urn:schemas-microsoft-com:vml" Requires="v">
                  <p:oleObj spid="_x0000_s3079" name="" r:id="rId5" imgW="3251200" imgH="3251200" progId="Photoshop.Image.7">
                    <p:embed/>
                  </p:oleObj>
                </mc:Choice>
                <mc:Fallback>
                  <p:oleObj name="" r:id="rId5" imgW="3251200" imgH="3251200" progId="Photoshop.Image.7">
                    <p:embed/>
                    <p:pic>
                      <p:nvPicPr>
                        <p:cNvPr id="0" name="图片 3078"/>
                        <p:cNvPicPr/>
                        <p:nvPr/>
                      </p:nvPicPr>
                      <p:blipFill>
                        <a:blip r:embed="rId6"/>
                        <a:stretch>
                          <a:fillRect/>
                        </a:stretch>
                      </p:blipFill>
                      <p:spPr>
                        <a:xfrm>
                          <a:off x="3648" y="2352"/>
                          <a:ext cx="1728" cy="1728"/>
                        </a:xfrm>
                        <a:prstGeom prst="rect">
                          <a:avLst/>
                        </a:prstGeom>
                        <a:noFill/>
                        <a:ln w="38100">
                          <a:noFill/>
                          <a:miter/>
                        </a:ln>
                      </p:spPr>
                    </p:pic>
                  </p:oleObj>
                </mc:Fallback>
              </mc:AlternateContent>
            </a:graphicData>
          </a:graphic>
        </p:graphicFrame>
        <p:graphicFrame>
          <p:nvGraphicFramePr>
            <p:cNvPr id="65554" name="Object 6"/>
            <p:cNvGraphicFramePr>
              <a:graphicFrameLocks noChangeAspect="1"/>
            </p:cNvGraphicFramePr>
            <p:nvPr/>
          </p:nvGraphicFramePr>
          <p:xfrm>
            <a:off x="3648" y="480"/>
            <a:ext cx="1728" cy="1728"/>
          </p:xfrm>
          <a:graphic>
            <a:graphicData uri="http://schemas.openxmlformats.org/presentationml/2006/ole">
              <mc:AlternateContent xmlns:mc="http://schemas.openxmlformats.org/markup-compatibility/2006">
                <mc:Choice xmlns:v="urn:schemas-microsoft-com:vml" Requires="v">
                  <p:oleObj spid="_x0000_s3078" name="" r:id="rId7" imgW="3251200" imgH="3251200" progId="Photoshop.Image.7">
                    <p:embed/>
                  </p:oleObj>
                </mc:Choice>
                <mc:Fallback>
                  <p:oleObj name="" r:id="rId7" imgW="3251200" imgH="3251200" progId="Photoshop.Image.7">
                    <p:embed/>
                    <p:pic>
                      <p:nvPicPr>
                        <p:cNvPr id="0" name="图片 3077"/>
                        <p:cNvPicPr/>
                        <p:nvPr/>
                      </p:nvPicPr>
                      <p:blipFill>
                        <a:blip r:embed="rId8"/>
                        <a:stretch>
                          <a:fillRect/>
                        </a:stretch>
                      </p:blipFill>
                      <p:spPr>
                        <a:xfrm>
                          <a:off x="3648" y="480"/>
                          <a:ext cx="1728" cy="1728"/>
                        </a:xfrm>
                        <a:prstGeom prst="rect">
                          <a:avLst/>
                        </a:prstGeom>
                        <a:noFill/>
                        <a:ln w="38100">
                          <a:noFill/>
                          <a:miter/>
                        </a:ln>
                      </p:spPr>
                    </p:pic>
                  </p:oleObj>
                </mc:Fallback>
              </mc:AlternateContent>
            </a:graphicData>
          </a:graphic>
        </p:graphicFrame>
      </p:grpSp>
      <p:grpSp>
        <p:nvGrpSpPr>
          <p:cNvPr id="745492" name="Group 20"/>
          <p:cNvGrpSpPr/>
          <p:nvPr/>
        </p:nvGrpSpPr>
        <p:grpSpPr>
          <a:xfrm>
            <a:off x="2971800" y="1219200"/>
            <a:ext cx="4495800" cy="5257800"/>
            <a:chOff x="1872" y="768"/>
            <a:chExt cx="2832" cy="3312"/>
          </a:xfrm>
        </p:grpSpPr>
        <p:sp>
          <p:nvSpPr>
            <p:cNvPr id="65543" name="Oval 7"/>
            <p:cNvSpPr/>
            <p:nvPr/>
          </p:nvSpPr>
          <p:spPr>
            <a:xfrm>
              <a:off x="2304" y="1824"/>
              <a:ext cx="480" cy="480"/>
            </a:xfrm>
            <a:prstGeom prst="ellipse">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sp>
          <p:nvSpPr>
            <p:cNvPr id="65544" name="Oval 8"/>
            <p:cNvSpPr/>
            <p:nvPr/>
          </p:nvSpPr>
          <p:spPr>
            <a:xfrm>
              <a:off x="2688" y="1632"/>
              <a:ext cx="480" cy="480"/>
            </a:xfrm>
            <a:prstGeom prst="ellipse">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sp>
          <p:nvSpPr>
            <p:cNvPr id="65545" name="Oval 9"/>
            <p:cNvSpPr/>
            <p:nvPr/>
          </p:nvSpPr>
          <p:spPr>
            <a:xfrm>
              <a:off x="3888" y="768"/>
              <a:ext cx="480" cy="480"/>
            </a:xfrm>
            <a:prstGeom prst="ellipse">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sp>
          <p:nvSpPr>
            <p:cNvPr id="65546" name="Oval 10"/>
            <p:cNvSpPr/>
            <p:nvPr/>
          </p:nvSpPr>
          <p:spPr>
            <a:xfrm>
              <a:off x="1872" y="3264"/>
              <a:ext cx="480" cy="480"/>
            </a:xfrm>
            <a:prstGeom prst="ellipse">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sp>
          <p:nvSpPr>
            <p:cNvPr id="65547" name="Oval 11"/>
            <p:cNvSpPr/>
            <p:nvPr/>
          </p:nvSpPr>
          <p:spPr>
            <a:xfrm>
              <a:off x="2640" y="3456"/>
              <a:ext cx="480" cy="480"/>
            </a:xfrm>
            <a:prstGeom prst="ellipse">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sp>
          <p:nvSpPr>
            <p:cNvPr id="65548" name="Oval 12"/>
            <p:cNvSpPr/>
            <p:nvPr/>
          </p:nvSpPr>
          <p:spPr>
            <a:xfrm>
              <a:off x="2736" y="2976"/>
              <a:ext cx="480" cy="480"/>
            </a:xfrm>
            <a:prstGeom prst="ellipse">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sp>
          <p:nvSpPr>
            <p:cNvPr id="65549" name="Oval 13"/>
            <p:cNvSpPr/>
            <p:nvPr/>
          </p:nvSpPr>
          <p:spPr>
            <a:xfrm>
              <a:off x="3792" y="3600"/>
              <a:ext cx="480" cy="480"/>
            </a:xfrm>
            <a:prstGeom prst="ellipse">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sp>
          <p:nvSpPr>
            <p:cNvPr id="65550" name="Oval 14"/>
            <p:cNvSpPr/>
            <p:nvPr/>
          </p:nvSpPr>
          <p:spPr>
            <a:xfrm>
              <a:off x="4224" y="3600"/>
              <a:ext cx="480" cy="480"/>
            </a:xfrm>
            <a:prstGeom prst="ellipse">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grpSp>
      <p:graphicFrame>
        <p:nvGraphicFramePr>
          <p:cNvPr id="65540" name="Object 15"/>
          <p:cNvGraphicFramePr>
            <a:graphicFrameLocks noChangeAspect="1"/>
          </p:cNvGraphicFramePr>
          <p:nvPr/>
        </p:nvGraphicFramePr>
        <p:xfrm>
          <a:off x="1066800" y="3200400"/>
          <a:ext cx="757238" cy="473075"/>
        </p:xfrm>
        <a:graphic>
          <a:graphicData uri="http://schemas.openxmlformats.org/presentationml/2006/ole">
            <mc:AlternateContent xmlns:mc="http://schemas.openxmlformats.org/markup-compatibility/2006">
              <mc:Choice xmlns:v="urn:schemas-microsoft-com:vml" Requires="v">
                <p:oleObj spid="_x0000_s3080" name="" r:id="rId9" imgW="3251200" imgH="3251200" progId="DellImageExpertImage">
                  <p:embed/>
                </p:oleObj>
              </mc:Choice>
              <mc:Fallback>
                <p:oleObj name="" r:id="rId9" imgW="3251200" imgH="3251200" progId="DellImageExpertImage">
                  <p:embed/>
                  <p:pic>
                    <p:nvPicPr>
                      <p:cNvPr id="0" name="图片 3079"/>
                      <p:cNvPicPr/>
                      <p:nvPr/>
                    </p:nvPicPr>
                    <p:blipFill>
                      <a:blip r:embed="rId4"/>
                      <a:srcRect l="31035" t="82759" r="41379"/>
                      <a:stretch>
                        <a:fillRect/>
                      </a:stretch>
                    </p:blipFill>
                    <p:spPr>
                      <a:xfrm>
                        <a:off x="1066800" y="3200400"/>
                        <a:ext cx="757238" cy="473075"/>
                      </a:xfrm>
                      <a:prstGeom prst="rect">
                        <a:avLst/>
                      </a:prstGeom>
                      <a:noFill/>
                      <a:ln w="38100">
                        <a:noFill/>
                        <a:miter/>
                      </a:ln>
                    </p:spPr>
                  </p:pic>
                </p:oleObj>
              </mc:Fallback>
            </mc:AlternateContent>
          </a:graphicData>
        </a:graphic>
      </p:graphicFrame>
      <p:sp>
        <p:nvSpPr>
          <p:cNvPr id="65541" name="Rectangle 16"/>
          <p:cNvSpPr>
            <a:spLocks noGrp="1"/>
          </p:cNvSpPr>
          <p:nvPr>
            <p:ph type="title"/>
          </p:nvPr>
        </p:nvSpPr>
        <p:spPr>
          <a:xfrm>
            <a:off x="228600" y="152400"/>
            <a:ext cx="8229600" cy="563563"/>
          </a:xfrm>
          <a:ln/>
        </p:spPr>
        <p:txBody>
          <a:bodyPr vert="horz" wrap="square" lIns="91440" tIns="45720" rIns="91440" bIns="45720" anchor="ctr" anchorCtr="0"/>
          <a:p>
            <a:pPr algn="l" eaLnBrk="1" hangingPunct="1"/>
            <a:r>
              <a:rPr lang="zh-CN" altLang="en-US" dirty="0">
                <a:ea typeface="宋体" panose="02010600030101010101" pitchFamily="2" charset="-122"/>
              </a:rPr>
              <a:t>挑战：局部模糊</a:t>
            </a:r>
            <a:endParaRPr lang="en-US" altLang="zh-CN" dirty="0">
              <a:ea typeface="宋体" panose="02010600030101010101" pitchFamily="2" charset="-122"/>
            </a:endParaRPr>
          </a:p>
        </p:txBody>
      </p:sp>
      <p:sp>
        <p:nvSpPr>
          <p:cNvPr id="65542" name="Text Box 18"/>
          <p:cNvSpPr txBox="1"/>
          <p:nvPr/>
        </p:nvSpPr>
        <p:spPr>
          <a:xfrm>
            <a:off x="6253163" y="6575425"/>
            <a:ext cx="2822575"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dirty="0">
                <a:ea typeface="宋体" panose="02010600030101010101" pitchFamily="2" charset="-122"/>
              </a:rPr>
              <a:t>slide credit: Fei-Fei, Fergus &amp; Torralba </a:t>
            </a:r>
            <a:endParaRPr lang="en-US" altLang="zh-CN" sz="12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54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5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itle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为什么视觉技术很难</a:t>
            </a: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43011" name="Content Placeholder 2"/>
          <p:cNvSpPr>
            <a:spLocks noGrp="1"/>
          </p:cNvSpPr>
          <p:nvPr>
            <p:ph idx="1"/>
          </p:nvPr>
        </p:nvSpPr>
        <p:spPr>
          <a:ln/>
        </p:spPr>
        <p:txBody>
          <a:bodyPr vert="horz" wrap="square" lIns="91440" tIns="45720" rIns="91440" bIns="45720" anchor="t" anchorCtr="0"/>
          <a:p>
            <a:r>
              <a:rPr lang="zh-CN" altLang="en-US" dirty="0">
                <a:ea typeface="宋体" panose="02010600030101010101" pitchFamily="2" charset="-122"/>
              </a:rPr>
              <a:t>成像过程的逆问题（</a:t>
            </a:r>
            <a:r>
              <a:rPr lang="en-US" altLang="zh-CN" dirty="0">
                <a:ea typeface="宋体" panose="02010600030101010101" pitchFamily="2" charset="-122"/>
              </a:rPr>
              <a:t> Inverse problem </a:t>
            </a:r>
            <a:r>
              <a:rPr lang="zh-CN" altLang="en-US" dirty="0">
                <a:ea typeface="宋体" panose="02010600030101010101" pitchFamily="2" charset="-122"/>
              </a:rPr>
              <a:t>）</a:t>
            </a:r>
            <a:endParaRPr lang="en-US" altLang="zh-CN" dirty="0">
              <a:ea typeface="宋体" panose="02010600030101010101" pitchFamily="2" charset="-122"/>
            </a:endParaRPr>
          </a:p>
          <a:p>
            <a:r>
              <a:rPr lang="zh-CN" altLang="en-US" dirty="0">
                <a:ea typeface="宋体" panose="02010600030101010101" pitchFamily="2" charset="-122"/>
              </a:rPr>
              <a:t>病态问题（</a:t>
            </a:r>
            <a:r>
              <a:rPr lang="en-US" altLang="zh-CN" dirty="0">
                <a:ea typeface="宋体" panose="02010600030101010101" pitchFamily="2" charset="-122"/>
              </a:rPr>
              <a:t> Ill-posed </a:t>
            </a:r>
            <a:r>
              <a:rPr lang="zh-CN" altLang="en-US" dirty="0">
                <a:ea typeface="宋体" panose="02010600030101010101" pitchFamily="2" charset="-122"/>
              </a:rPr>
              <a:t>）</a:t>
            </a:r>
            <a:endParaRPr lang="en-US" altLang="zh-CN" dirty="0">
              <a:ea typeface="宋体" panose="02010600030101010101" pitchFamily="2" charset="-122"/>
            </a:endParaRPr>
          </a:p>
          <a:p>
            <a:r>
              <a:rPr lang="zh-CN" altLang="en-US" dirty="0">
                <a:ea typeface="宋体" panose="02010600030101010101" pitchFamily="2" charset="-122"/>
              </a:rPr>
              <a:t>很多高维数据（</a:t>
            </a:r>
            <a:r>
              <a:rPr lang="en-US" altLang="zh-CN" dirty="0">
                <a:ea typeface="宋体" panose="02010600030101010101" pitchFamily="2" charset="-122"/>
              </a:rPr>
              <a:t> High-dimensional data </a:t>
            </a:r>
            <a:r>
              <a:rPr lang="zh-CN" altLang="en-US" dirty="0">
                <a:ea typeface="宋体" panose="02010600030101010101" pitchFamily="2" charset="-122"/>
              </a:rPr>
              <a:t>）</a:t>
            </a:r>
            <a:endParaRPr lang="en-US" altLang="zh-CN" dirty="0">
              <a:ea typeface="宋体" panose="02010600030101010101" pitchFamily="2" charset="-122"/>
            </a:endParaRPr>
          </a:p>
          <a:p>
            <a:r>
              <a:rPr lang="zh-CN" altLang="en-US" dirty="0">
                <a:ea typeface="宋体" panose="02010600030101010101" pitchFamily="2" charset="-122"/>
              </a:rPr>
              <a:t>噪声（</a:t>
            </a:r>
            <a:r>
              <a:rPr lang="en-US" altLang="zh-CN" dirty="0">
                <a:ea typeface="宋体" panose="02010600030101010101" pitchFamily="2" charset="-122"/>
              </a:rPr>
              <a:t> Noise </a:t>
            </a:r>
            <a:r>
              <a:rPr lang="zh-CN" altLang="en-US" dirty="0">
                <a:ea typeface="宋体" panose="02010600030101010101" pitchFamily="2" charset="-122"/>
              </a:rPr>
              <a:t>）</a:t>
            </a:r>
            <a:endParaRPr lang="en-US" altLang="zh-CN" dirty="0">
              <a:ea typeface="宋体" panose="02010600030101010101" pitchFamily="2" charset="-122"/>
            </a:endParaRPr>
          </a:p>
          <a:p>
            <a:r>
              <a:rPr lang="zh-CN" altLang="en-US" dirty="0">
                <a:ea typeface="宋体" panose="02010600030101010101" pitchFamily="2" charset="-122"/>
              </a:rPr>
              <a:t>多变性（</a:t>
            </a:r>
            <a:r>
              <a:rPr lang="en-US" altLang="zh-CN" dirty="0">
                <a:ea typeface="宋体" panose="02010600030101010101" pitchFamily="2" charset="-122"/>
              </a:rPr>
              <a:t> Variation </a:t>
            </a:r>
            <a:r>
              <a:rPr lang="zh-CN" altLang="en-US" dirty="0">
                <a:ea typeface="宋体" panose="02010600030101010101" pitchFamily="2" charset="-122"/>
              </a:rPr>
              <a:t>）</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charRg st="0" end="2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xEl>
                                              <p:charRg st="28" end="4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11">
                                            <p:txEl>
                                              <p:charRg st="46" end="7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011">
                                            <p:txEl>
                                              <p:charRg st="78" end="9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011">
                                            <p:txEl>
                                              <p:charRg st="90" end="10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745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挑战还是机会</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69635" name="Rectangle 3"/>
          <p:cNvSpPr>
            <a:spLocks noGrp="1"/>
          </p:cNvSpPr>
          <p:nvPr>
            <p:ph idx="1"/>
          </p:nvPr>
        </p:nvSpPr>
        <p:spPr>
          <a:xfrm>
            <a:off x="152400" y="838200"/>
            <a:ext cx="8839200" cy="1447800"/>
          </a:xfrm>
          <a:ln/>
        </p:spPr>
        <p:txBody>
          <a:bodyPr vert="horz" wrap="square" lIns="91440" tIns="45720" rIns="91440" bIns="45720" anchor="t" anchorCtr="0"/>
          <a:p>
            <a:pPr eaLnBrk="1" hangingPunct="1"/>
            <a:r>
              <a:rPr lang="zh-CN" altLang="en-US" dirty="0">
                <a:ea typeface="宋体" panose="02010600030101010101" pitchFamily="2" charset="-122"/>
              </a:rPr>
              <a:t>图像令人困惑，但它们也通过无数的线索揭示了世界的结构</a:t>
            </a:r>
            <a:endParaRPr lang="en-US" altLang="zh-CN" dirty="0">
              <a:ea typeface="宋体" panose="02010600030101010101" pitchFamily="2" charset="-122"/>
            </a:endParaRPr>
          </a:p>
          <a:p>
            <a:pPr eaLnBrk="1" hangingPunct="1"/>
            <a:r>
              <a:rPr lang="zh-CN" altLang="en-US" dirty="0">
                <a:ea typeface="宋体" panose="02010600030101010101" pitchFamily="2" charset="-122"/>
              </a:rPr>
              <a:t>我们的工作就是解读这些线索</a:t>
            </a:r>
            <a:r>
              <a:rPr lang="en-US" altLang="zh-CN" dirty="0">
                <a:ea typeface="宋体" panose="02010600030101010101" pitchFamily="2" charset="-122"/>
              </a:rPr>
              <a:t>!</a:t>
            </a:r>
            <a:endParaRPr lang="en-US" altLang="zh-CN" dirty="0">
              <a:ea typeface="宋体" panose="02010600030101010101" pitchFamily="2" charset="-122"/>
            </a:endParaRPr>
          </a:p>
        </p:txBody>
      </p:sp>
      <p:pic>
        <p:nvPicPr>
          <p:cNvPr id="69636" name="Picture 4"/>
          <p:cNvPicPr>
            <a:picLocks noChangeAspect="1"/>
          </p:cNvPicPr>
          <p:nvPr/>
        </p:nvPicPr>
        <p:blipFill>
          <a:blip r:embed="rId1"/>
          <a:stretch>
            <a:fillRect/>
          </a:stretch>
        </p:blipFill>
        <p:spPr>
          <a:xfrm>
            <a:off x="2895600" y="2339975"/>
            <a:ext cx="3390900" cy="4289425"/>
          </a:xfrm>
          <a:prstGeom prst="rect">
            <a:avLst/>
          </a:prstGeom>
          <a:noFill/>
          <a:ln w="19050">
            <a:noFill/>
          </a:ln>
        </p:spPr>
      </p:pic>
      <p:sp>
        <p:nvSpPr>
          <p:cNvPr id="69637" name="Text Box 5"/>
          <p:cNvSpPr txBox="1"/>
          <p:nvPr/>
        </p:nvSpPr>
        <p:spPr>
          <a:xfrm>
            <a:off x="6350000" y="6430963"/>
            <a:ext cx="2119313" cy="27463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Image source: J. Koenderink</a:t>
            </a:r>
            <a:endParaRPr lang="en-US" altLang="zh-CN" sz="1200" dirty="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950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深度线索</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线性视角</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71683" name="Picture 10" descr="brunei"/>
          <p:cNvPicPr>
            <a:picLocks noChangeAspect="1"/>
          </p:cNvPicPr>
          <p:nvPr/>
        </p:nvPicPr>
        <p:blipFill>
          <a:blip r:embed="rId1"/>
          <a:srcRect t="6250"/>
          <a:stretch>
            <a:fillRect/>
          </a:stretch>
        </p:blipFill>
        <p:spPr>
          <a:xfrm>
            <a:off x="228600" y="747713"/>
            <a:ext cx="8686800" cy="6110287"/>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974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深度线索</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空中透视</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73731" name="Rectangle 3"/>
          <p:cNvSpPr>
            <a:spLocks noGrp="1"/>
          </p:cNvSpPr>
          <p:nvPr>
            <p:ph idx="1"/>
          </p:nvPr>
        </p:nvSpPr>
        <p:spPr>
          <a:ln/>
        </p:spPr>
        <p:txBody>
          <a:bodyPr vert="horz" wrap="square" lIns="91440" tIns="45720" rIns="91440" bIns="45720" anchor="t" anchorCtr="0"/>
          <a:p>
            <a:pPr eaLnBrk="1" hangingPunct="1"/>
            <a:endParaRPr lang="zh-CN" altLang="zh-CN" dirty="0">
              <a:ea typeface="宋体" panose="02010600030101010101" pitchFamily="2" charset="-122"/>
            </a:endParaRPr>
          </a:p>
        </p:txBody>
      </p:sp>
      <p:pic>
        <p:nvPicPr>
          <p:cNvPr id="73732" name="Picture 10" descr="redwoods2"/>
          <p:cNvPicPr>
            <a:picLocks noChangeAspect="1"/>
          </p:cNvPicPr>
          <p:nvPr/>
        </p:nvPicPr>
        <p:blipFill>
          <a:blip r:embed="rId1"/>
          <a:stretch>
            <a:fillRect/>
          </a:stretch>
        </p:blipFill>
        <p:spPr>
          <a:xfrm>
            <a:off x="457200" y="685800"/>
            <a:ext cx="8229600" cy="617220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1554"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深度排序线索</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遮挡</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75779" name="Picture 4"/>
          <p:cNvPicPr>
            <a:picLocks noChangeAspect="1"/>
          </p:cNvPicPr>
          <p:nvPr/>
        </p:nvPicPr>
        <p:blipFill>
          <a:blip r:embed="rId1"/>
          <a:stretch>
            <a:fillRect/>
          </a:stretch>
        </p:blipFill>
        <p:spPr>
          <a:xfrm>
            <a:off x="914400" y="676275"/>
            <a:ext cx="7391400" cy="6183313"/>
          </a:xfrm>
          <a:prstGeom prst="rect">
            <a:avLst/>
          </a:prstGeom>
          <a:noFill/>
          <a:ln w="9525">
            <a:noFill/>
          </a:ln>
        </p:spPr>
      </p:pic>
      <p:sp>
        <p:nvSpPr>
          <p:cNvPr id="75780" name="Text Box 5"/>
          <p:cNvSpPr txBox="1"/>
          <p:nvPr/>
        </p:nvSpPr>
        <p:spPr>
          <a:xfrm>
            <a:off x="6564313" y="6583363"/>
            <a:ext cx="1679575" cy="27463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Source: J. Koenderink</a:t>
            </a:r>
            <a:endParaRPr lang="en-US" altLang="zh-CN" sz="1200" dirty="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769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形状线索</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纹理梯度</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77827" name="Rectangle 3"/>
          <p:cNvSpPr>
            <a:spLocks noGrp="1"/>
          </p:cNvSpPr>
          <p:nvPr>
            <p:ph idx="1"/>
          </p:nvPr>
        </p:nvSpPr>
        <p:spPr>
          <a:ln/>
        </p:spPr>
        <p:txBody>
          <a:bodyPr vert="horz" wrap="square" lIns="91440" tIns="45720" rIns="91440" bIns="45720" anchor="t" anchorCtr="0"/>
          <a:p>
            <a:pPr eaLnBrk="1" hangingPunct="1"/>
            <a:endParaRPr lang="zh-CN" altLang="zh-CN" dirty="0">
              <a:ea typeface="宋体" panose="02010600030101010101" pitchFamily="2" charset="-122"/>
            </a:endParaRPr>
          </a:p>
        </p:txBody>
      </p:sp>
      <p:pic>
        <p:nvPicPr>
          <p:cNvPr id="77828" name="Picture 5" descr="caiman"/>
          <p:cNvPicPr>
            <a:picLocks noChangeAspect="1"/>
          </p:cNvPicPr>
          <p:nvPr/>
        </p:nvPicPr>
        <p:blipFill>
          <a:blip r:embed="rId1"/>
          <a:stretch>
            <a:fillRect/>
          </a:stretch>
        </p:blipFill>
        <p:spPr>
          <a:xfrm>
            <a:off x="457200" y="628650"/>
            <a:ext cx="8305800" cy="622935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5650"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形状和光照线索</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阴影</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79875" name="Rectangle 3"/>
          <p:cNvSpPr>
            <a:spLocks noGrp="1"/>
          </p:cNvSpPr>
          <p:nvPr>
            <p:ph idx="1"/>
          </p:nvPr>
        </p:nvSpPr>
        <p:spPr>
          <a:ln/>
        </p:spPr>
        <p:txBody>
          <a:bodyPr vert="horz" wrap="square" lIns="91440" tIns="45720" rIns="91440" bIns="45720" anchor="t" anchorCtr="0"/>
          <a:p>
            <a:pPr eaLnBrk="1" hangingPunct="1"/>
            <a:endParaRPr lang="zh-CN" altLang="zh-CN" dirty="0">
              <a:ea typeface="宋体" panose="02010600030101010101" pitchFamily="2" charset="-122"/>
            </a:endParaRPr>
          </a:p>
        </p:txBody>
      </p:sp>
      <p:pic>
        <p:nvPicPr>
          <p:cNvPr id="79876" name="Picture 4"/>
          <p:cNvPicPr>
            <a:picLocks noChangeAspect="1"/>
          </p:cNvPicPr>
          <p:nvPr/>
        </p:nvPicPr>
        <p:blipFill>
          <a:blip r:embed="rId1"/>
          <a:stretch>
            <a:fillRect/>
          </a:stretch>
        </p:blipFill>
        <p:spPr>
          <a:xfrm>
            <a:off x="304800" y="914400"/>
            <a:ext cx="3543300" cy="5095875"/>
          </a:xfrm>
          <a:prstGeom prst="rect">
            <a:avLst/>
          </a:prstGeom>
          <a:noFill/>
          <a:ln w="19050">
            <a:noFill/>
          </a:ln>
        </p:spPr>
      </p:pic>
      <p:pic>
        <p:nvPicPr>
          <p:cNvPr id="79877" name="Picture 5"/>
          <p:cNvPicPr>
            <a:picLocks noChangeAspect="1"/>
          </p:cNvPicPr>
          <p:nvPr/>
        </p:nvPicPr>
        <p:blipFill>
          <a:blip r:embed="rId2"/>
          <a:stretch>
            <a:fillRect/>
          </a:stretch>
        </p:blipFill>
        <p:spPr>
          <a:xfrm>
            <a:off x="3810000" y="914400"/>
            <a:ext cx="5105400" cy="5105400"/>
          </a:xfrm>
          <a:prstGeom prst="rect">
            <a:avLst/>
          </a:prstGeom>
          <a:noFill/>
          <a:ln w="19050">
            <a:noFill/>
          </a:ln>
        </p:spPr>
      </p:pic>
      <p:sp>
        <p:nvSpPr>
          <p:cNvPr id="79878" name="Text Box 6"/>
          <p:cNvSpPr txBox="1"/>
          <p:nvPr/>
        </p:nvSpPr>
        <p:spPr>
          <a:xfrm>
            <a:off x="6564313" y="6583363"/>
            <a:ext cx="1679575" cy="27463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Source: J. Koenderink</a:t>
            </a:r>
            <a:endParaRPr lang="en-US" altLang="zh-CN" sz="1200" dirty="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1794"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位置和光照线索</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投射阴影</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81923" name="Rectangle 3"/>
          <p:cNvSpPr>
            <a:spLocks noGrp="1"/>
          </p:cNvSpPr>
          <p:nvPr>
            <p:ph idx="1"/>
          </p:nvPr>
        </p:nvSpPr>
        <p:spPr>
          <a:ln/>
        </p:spPr>
        <p:txBody>
          <a:bodyPr vert="horz" wrap="square" lIns="91440" tIns="45720" rIns="91440" bIns="45720" anchor="t" anchorCtr="0"/>
          <a:p>
            <a:pPr eaLnBrk="1" hangingPunct="1"/>
            <a:endParaRPr lang="zh-CN" altLang="zh-CN" dirty="0">
              <a:ea typeface="宋体" panose="02010600030101010101" pitchFamily="2" charset="-122"/>
            </a:endParaRPr>
          </a:p>
        </p:txBody>
      </p:sp>
      <p:pic>
        <p:nvPicPr>
          <p:cNvPr id="81924" name="Picture 4"/>
          <p:cNvPicPr>
            <a:picLocks noChangeAspect="1"/>
          </p:cNvPicPr>
          <p:nvPr/>
        </p:nvPicPr>
        <p:blipFill>
          <a:blip r:embed="rId1"/>
          <a:stretch>
            <a:fillRect/>
          </a:stretch>
        </p:blipFill>
        <p:spPr>
          <a:xfrm>
            <a:off x="304800" y="685800"/>
            <a:ext cx="8596313" cy="5873750"/>
          </a:xfrm>
          <a:prstGeom prst="rect">
            <a:avLst/>
          </a:prstGeom>
          <a:noFill/>
          <a:ln w="19050">
            <a:noFill/>
          </a:ln>
        </p:spPr>
      </p:pic>
      <p:sp>
        <p:nvSpPr>
          <p:cNvPr id="81925" name="Text Box 5"/>
          <p:cNvSpPr txBox="1"/>
          <p:nvPr/>
        </p:nvSpPr>
        <p:spPr>
          <a:xfrm>
            <a:off x="6564313" y="6583363"/>
            <a:ext cx="1679575" cy="27463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Source: J. Koenderink</a:t>
            </a:r>
            <a:endParaRPr lang="en-US" altLang="zh-CN" sz="1200" dirty="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如何获取信息</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3" name="内容占位符 2"/>
          <p:cNvSpPr>
            <a:spLocks noGrp="1"/>
          </p:cNvSpPr>
          <p:nvPr>
            <p:ph idx="1"/>
          </p:nvPr>
        </p:nvSpPr>
        <p:spPr>
          <a:xfrm>
            <a:off x="152400" y="838200"/>
            <a:ext cx="8839200" cy="2667000"/>
          </a:xfrm>
          <a:ln/>
        </p:spPr>
        <p:txBody>
          <a:bodyPr vert="horz" wrap="square" lIns="91440" tIns="45720" rIns="91440" bIns="45720" anchor="t" anchorCtr="0"/>
          <a:p>
            <a:r>
              <a:rPr lang="zh-CN" altLang="en-US" dirty="0">
                <a:ea typeface="宋体" panose="02010600030101010101" pitchFamily="2" charset="-122"/>
              </a:rPr>
              <a:t>人如何获取环境信息？</a:t>
            </a:r>
            <a:endParaRPr lang="en-US" altLang="zh-CN" dirty="0">
              <a:ea typeface="宋体" panose="02010600030101010101" pitchFamily="2" charset="-122"/>
            </a:endParaRPr>
          </a:p>
          <a:p>
            <a:r>
              <a:rPr lang="zh-CN" altLang="en-US" dirty="0">
                <a:ea typeface="宋体" panose="02010600030101010101" pitchFamily="2" charset="-122"/>
              </a:rPr>
              <a:t>绝大部分信息通过人眼获得</a:t>
            </a:r>
            <a:endParaRPr lang="en-US" altLang="zh-CN" dirty="0">
              <a:ea typeface="宋体" panose="02010600030101010101" pitchFamily="2" charset="-122"/>
            </a:endParaRPr>
          </a:p>
          <a:p>
            <a:r>
              <a:rPr lang="zh-CN" altLang="en-US" dirty="0">
                <a:ea typeface="宋体" panose="02010600030101010101" pitchFamily="2" charset="-122"/>
              </a:rPr>
              <a:t>两只眼睛</a:t>
            </a:r>
            <a:endParaRPr lang="en-US" altLang="zh-CN" dirty="0">
              <a:ea typeface="宋体" panose="02010600030101010101" pitchFamily="2" charset="-122"/>
            </a:endParaRPr>
          </a:p>
          <a:p>
            <a:r>
              <a:rPr lang="zh-CN" altLang="en-US" dirty="0">
                <a:ea typeface="宋体" panose="02010600030101010101" pitchFamily="2" charset="-122"/>
              </a:rPr>
              <a:t>或者一只眼睛</a:t>
            </a:r>
            <a:endParaRPr lang="en-US" altLang="zh-CN" dirty="0">
              <a:ea typeface="宋体" panose="02010600030101010101" pitchFamily="2" charset="-122"/>
            </a:endParaRPr>
          </a:p>
          <a:p>
            <a:r>
              <a:rPr lang="zh-CN" altLang="en-US" dirty="0">
                <a:ea typeface="宋体" panose="02010600030101010101" pitchFamily="2" charset="-122"/>
              </a:rPr>
              <a:t>机器通过模仿人类，应该也通过视觉解决问题</a:t>
            </a:r>
            <a:endParaRPr lang="en-US" altLang="zh-CN" dirty="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2665413" y="3810000"/>
            <a:ext cx="3813175" cy="24479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charRg st="0"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charRg st="11" end="2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charRg st="24" end="2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charRg st="29" end="3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charRg st="36" end="5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6914" name="Rectangle 2"/>
          <p:cNvSpPr>
            <a:spLocks noGrp="1" noChangeArrowheads="1"/>
          </p:cNvSpPr>
          <p:nvPr>
            <p:ph type="title"/>
          </p:nvPr>
        </p:nvSpPr>
        <p:spPr>
          <a:xfrm>
            <a:off x="0" y="0"/>
            <a:ext cx="9144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分组线索</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相似性</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颜色，纹理，</a:t>
            </a:r>
            <a:b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b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邻近性</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83971" name="Picture 6" descr="yukon_moss"/>
          <p:cNvPicPr>
            <a:picLocks noChangeAspect="1"/>
          </p:cNvPicPr>
          <p:nvPr/>
        </p:nvPicPr>
        <p:blipFill>
          <a:blip r:embed="rId1"/>
          <a:srcRect t="6250"/>
          <a:stretch>
            <a:fillRect/>
          </a:stretch>
        </p:blipFill>
        <p:spPr>
          <a:xfrm>
            <a:off x="533400" y="1127125"/>
            <a:ext cx="8153400" cy="5730875"/>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6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分组线索</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共同命运”</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86019" name="Rectangle 3"/>
          <p:cNvSpPr>
            <a:spLocks noGrp="1"/>
          </p:cNvSpPr>
          <p:nvPr>
            <p:ph idx="1"/>
          </p:nvPr>
        </p:nvSpPr>
        <p:spPr>
          <a:ln/>
        </p:spPr>
        <p:txBody>
          <a:bodyPr vert="horz" wrap="square" lIns="91440" tIns="45720" rIns="91440" bIns="45720" anchor="t" anchorCtr="0"/>
          <a:p>
            <a:pPr eaLnBrk="1" hangingPunct="1"/>
            <a:endParaRPr lang="zh-CN" altLang="zh-CN" dirty="0">
              <a:ea typeface="宋体" panose="02010600030101010101" pitchFamily="2" charset="-122"/>
            </a:endParaRPr>
          </a:p>
        </p:txBody>
      </p:sp>
      <p:pic>
        <p:nvPicPr>
          <p:cNvPr id="86020" name="Picture 4"/>
          <p:cNvPicPr>
            <a:picLocks noChangeAspect="1"/>
          </p:cNvPicPr>
          <p:nvPr/>
        </p:nvPicPr>
        <p:blipFill>
          <a:blip r:embed="rId1"/>
          <a:stretch>
            <a:fillRect/>
          </a:stretch>
        </p:blipFill>
        <p:spPr>
          <a:xfrm>
            <a:off x="381000" y="762000"/>
            <a:ext cx="8404225" cy="5794375"/>
          </a:xfrm>
          <a:prstGeom prst="rect">
            <a:avLst/>
          </a:prstGeom>
          <a:noFill/>
          <a:ln w="19050">
            <a:noFill/>
          </a:ln>
        </p:spPr>
      </p:pic>
      <p:sp>
        <p:nvSpPr>
          <p:cNvPr id="86021" name="Text Box 5"/>
          <p:cNvSpPr txBox="1"/>
          <p:nvPr/>
        </p:nvSpPr>
        <p:spPr>
          <a:xfrm>
            <a:off x="5749925" y="6583363"/>
            <a:ext cx="3236913" cy="27463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Image credit: Arthus-Bertrand (via F. Durand)</a:t>
            </a:r>
            <a:endParaRPr lang="en-US" altLang="zh-CN" sz="1200" dirty="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510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大南瓜</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88067" name="Rectangle 3"/>
          <p:cNvSpPr>
            <a:spLocks noGrp="1"/>
          </p:cNvSpPr>
          <p:nvPr>
            <p:ph idx="1"/>
          </p:nvPr>
        </p:nvSpPr>
        <p:spPr>
          <a:xfrm>
            <a:off x="152400" y="838200"/>
            <a:ext cx="8839200" cy="6019800"/>
          </a:xfrm>
          <a:ln/>
        </p:spPr>
        <p:txBody>
          <a:bodyPr vert="horz" wrap="square" lIns="91440" tIns="45720" rIns="91440" bIns="45720" anchor="t" anchorCtr="0"/>
          <a:p>
            <a:pPr eaLnBrk="1" hangingPunct="1"/>
            <a:r>
              <a:rPr lang="zh-CN" altLang="en-US" dirty="0">
                <a:ea typeface="宋体" panose="02010600030101010101" pitchFamily="2" charset="-122"/>
              </a:rPr>
              <a:t>感知本身就是一个模糊的问题</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许多不同的</a:t>
            </a:r>
            <a:r>
              <a:rPr lang="en-US" altLang="zh-CN" dirty="0">
                <a:ea typeface="宋体" panose="02010600030101010101" pitchFamily="2" charset="-122"/>
              </a:rPr>
              <a:t>3D</a:t>
            </a:r>
            <a:r>
              <a:rPr lang="zh-CN" altLang="en-US" dirty="0">
                <a:ea typeface="宋体" panose="02010600030101010101" pitchFamily="2" charset="-122"/>
              </a:rPr>
              <a:t>场景可能会产生一个特定的</a:t>
            </a:r>
            <a:r>
              <a:rPr lang="en-US" altLang="zh-CN" dirty="0">
                <a:ea typeface="宋体" panose="02010600030101010101" pitchFamily="2" charset="-122"/>
              </a:rPr>
              <a:t>2D</a:t>
            </a:r>
            <a:r>
              <a:rPr lang="zh-CN" altLang="en-US" dirty="0">
                <a:ea typeface="宋体" panose="02010600030101010101" pitchFamily="2" charset="-122"/>
              </a:rPr>
              <a:t>画面</a:t>
            </a: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r>
              <a:rPr lang="en-US" altLang="zh-CN" dirty="0">
                <a:ea typeface="宋体" panose="02010600030101010101" pitchFamily="2" charset="-122"/>
              </a:rPr>
              <a:t> </a:t>
            </a:r>
            <a:endParaRPr lang="en-US" altLang="zh-CN" dirty="0">
              <a:ea typeface="宋体" panose="02010600030101010101" pitchFamily="2" charset="-122"/>
            </a:endParaRPr>
          </a:p>
        </p:txBody>
      </p:sp>
      <p:pic>
        <p:nvPicPr>
          <p:cNvPr id="88068" name="Picture 5"/>
          <p:cNvPicPr>
            <a:picLocks noChangeAspect="1"/>
          </p:cNvPicPr>
          <p:nvPr/>
        </p:nvPicPr>
        <p:blipFill>
          <a:blip r:embed="rId1"/>
          <a:stretch>
            <a:fillRect/>
          </a:stretch>
        </p:blipFill>
        <p:spPr>
          <a:xfrm>
            <a:off x="1752600" y="1752600"/>
            <a:ext cx="5181600" cy="3173413"/>
          </a:xfrm>
          <a:prstGeom prst="rect">
            <a:avLst/>
          </a:prstGeom>
          <a:noFill/>
          <a:ln w="19050">
            <a:noFill/>
          </a:ln>
        </p:spPr>
      </p:pic>
      <p:sp>
        <p:nvSpPr>
          <p:cNvPr id="88069" name="Rectangle 8"/>
          <p:cNvSpPr/>
          <p:nvPr/>
        </p:nvSpPr>
        <p:spPr>
          <a:xfrm>
            <a:off x="7254875" y="6583363"/>
            <a:ext cx="1866900" cy="27463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Image source: F. Durand</a:t>
            </a:r>
            <a:endParaRPr lang="en-US" altLang="zh-CN" sz="1200" dirty="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8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解决方法</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90115" name="Rectangle 3"/>
          <p:cNvSpPr>
            <a:spLocks noGrp="1"/>
          </p:cNvSpPr>
          <p:nvPr>
            <p:ph idx="1"/>
          </p:nvPr>
        </p:nvSpPr>
        <p:spPr>
          <a:xfrm>
            <a:off x="152400" y="838200"/>
            <a:ext cx="8839200" cy="6019800"/>
          </a:xfrm>
          <a:ln/>
        </p:spPr>
        <p:txBody>
          <a:bodyPr vert="horz" wrap="square" lIns="91440" tIns="45720" rIns="91440" bIns="45720" anchor="t" anchorCtr="0"/>
          <a:p>
            <a:pPr eaLnBrk="1" hangingPunct="1"/>
            <a:r>
              <a:rPr lang="zh-CN" altLang="en-US" dirty="0">
                <a:ea typeface="宋体" panose="02010600030101010101" pitchFamily="2" charset="-122"/>
              </a:rPr>
              <a:t>感知本身就是一个模糊的问题</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许多不同的</a:t>
            </a:r>
            <a:r>
              <a:rPr lang="en-US" altLang="zh-CN" dirty="0">
                <a:ea typeface="宋体" panose="02010600030101010101" pitchFamily="2" charset="-122"/>
              </a:rPr>
              <a:t>3D</a:t>
            </a:r>
            <a:r>
              <a:rPr lang="zh-CN" altLang="en-US" dirty="0">
                <a:ea typeface="宋体" panose="02010600030101010101" pitchFamily="2" charset="-122"/>
              </a:rPr>
              <a:t>场景可能会产生一个特定的</a:t>
            </a:r>
            <a:r>
              <a:rPr lang="en-US" altLang="zh-CN" dirty="0">
                <a:ea typeface="宋体" panose="02010600030101010101" pitchFamily="2" charset="-122"/>
              </a:rPr>
              <a:t>2D</a:t>
            </a:r>
            <a:r>
              <a:rPr lang="zh-CN" altLang="en-US" dirty="0">
                <a:ea typeface="宋体" panose="02010600030101010101" pitchFamily="2" charset="-122"/>
              </a:rPr>
              <a:t>画面</a:t>
            </a: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r>
              <a:rPr lang="en-US" altLang="zh-CN" dirty="0">
                <a:ea typeface="宋体" panose="02010600030101010101" pitchFamily="2" charset="-122"/>
              </a:rPr>
              <a:t> </a:t>
            </a:r>
            <a:endParaRPr lang="en-US" altLang="zh-CN" dirty="0">
              <a:ea typeface="宋体" panose="02010600030101010101" pitchFamily="2" charset="-122"/>
            </a:endParaRPr>
          </a:p>
          <a:p>
            <a:pPr eaLnBrk="1" hangingPunct="1"/>
            <a:r>
              <a:rPr lang="zh-CN" altLang="en-US" dirty="0">
                <a:ea typeface="宋体" panose="02010600030101010101" pitchFamily="2" charset="-122"/>
              </a:rPr>
              <a:t>可能解决方法</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更多约束</a:t>
            </a:r>
            <a:r>
              <a:rPr lang="en-US" altLang="zh-CN" dirty="0">
                <a:ea typeface="宋体" panose="02010600030101010101" pitchFamily="2" charset="-122"/>
              </a:rPr>
              <a:t>(</a:t>
            </a:r>
            <a:r>
              <a:rPr lang="zh-CN" altLang="en-US" dirty="0">
                <a:ea typeface="宋体" panose="02010600030101010101" pitchFamily="2" charset="-122"/>
              </a:rPr>
              <a:t>多张图像</a:t>
            </a:r>
            <a:r>
              <a:rPr lang="en-US" altLang="zh-CN" dirty="0">
                <a:ea typeface="宋体" panose="02010600030101010101" pitchFamily="2" charset="-122"/>
              </a:rPr>
              <a:t>)</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利用结构的先验知识</a:t>
            </a:r>
            <a:endParaRPr lang="en-US" altLang="zh-CN" dirty="0">
              <a:ea typeface="宋体" panose="02010600030101010101" pitchFamily="2" charset="-122"/>
            </a:endParaRPr>
          </a:p>
          <a:p>
            <a:pPr eaLnBrk="1" hangingPunct="1"/>
            <a:r>
              <a:rPr lang="zh-CN" altLang="en-US" dirty="0">
                <a:ea typeface="宋体" panose="02010600030101010101" pitchFamily="2" charset="-122"/>
              </a:rPr>
              <a:t>需要精确的测量和统计推断</a:t>
            </a:r>
            <a:r>
              <a:rPr lang="en-US" altLang="zh-CN" dirty="0">
                <a:ea typeface="宋体" panose="02010600030101010101" pitchFamily="2" charset="-122"/>
              </a:rPr>
              <a:t>!</a:t>
            </a:r>
            <a:endParaRPr lang="en-US" altLang="zh-CN" dirty="0">
              <a:ea typeface="宋体" panose="02010600030101010101" pitchFamily="2" charset="-122"/>
            </a:endParaRPr>
          </a:p>
        </p:txBody>
      </p:sp>
      <p:pic>
        <p:nvPicPr>
          <p:cNvPr id="90116" name="Picture 4"/>
          <p:cNvPicPr>
            <a:picLocks noChangeAspect="1"/>
          </p:cNvPicPr>
          <p:nvPr/>
        </p:nvPicPr>
        <p:blipFill>
          <a:blip r:embed="rId1"/>
          <a:stretch>
            <a:fillRect/>
          </a:stretch>
        </p:blipFill>
        <p:spPr>
          <a:xfrm>
            <a:off x="1752600" y="1752600"/>
            <a:ext cx="5181600" cy="3173413"/>
          </a:xfrm>
          <a:prstGeom prst="rect">
            <a:avLst/>
          </a:prstGeom>
          <a:noFill/>
          <a:ln w="19050">
            <a:noFill/>
          </a:ln>
        </p:spPr>
      </p:pic>
      <p:sp>
        <p:nvSpPr>
          <p:cNvPr id="90117" name="Rectangle 5"/>
          <p:cNvSpPr/>
          <p:nvPr/>
        </p:nvSpPr>
        <p:spPr>
          <a:xfrm>
            <a:off x="7254875" y="6583363"/>
            <a:ext cx="1866900" cy="27463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Image source: F. Durand</a:t>
            </a:r>
            <a:endParaRPr lang="en-US" altLang="zh-CN" sz="1200" dirty="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62" name="Picture 2"/>
          <p:cNvPicPr>
            <a:picLocks noChangeAspect="1"/>
          </p:cNvPicPr>
          <p:nvPr/>
        </p:nvPicPr>
        <p:blipFill>
          <a:blip r:embed="rId1"/>
          <a:stretch>
            <a:fillRect/>
          </a:stretch>
        </p:blipFill>
        <p:spPr>
          <a:xfrm>
            <a:off x="228600" y="1387475"/>
            <a:ext cx="8686800" cy="4167188"/>
          </a:xfrm>
          <a:prstGeom prst="rect">
            <a:avLst/>
          </a:prstGeom>
          <a:noFill/>
          <a:ln w="9525">
            <a:noFill/>
          </a:ln>
        </p:spPr>
      </p:pic>
      <p:sp>
        <p:nvSpPr>
          <p:cNvPr id="16387" name="Rectangle 3"/>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rPr>
              <a:t>Earth viewers (3D modeling)</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endParaRPr>
          </a:p>
        </p:txBody>
      </p:sp>
      <p:sp>
        <p:nvSpPr>
          <p:cNvPr id="92164" name="Rectangle 6"/>
          <p:cNvSpPr/>
          <p:nvPr/>
        </p:nvSpPr>
        <p:spPr>
          <a:xfrm>
            <a:off x="2743200" y="5727700"/>
            <a:ext cx="3581400" cy="5238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a:spcBef>
                <a:spcPct val="0"/>
              </a:spcBef>
              <a:buNone/>
            </a:pPr>
            <a:r>
              <a:rPr lang="en-US" altLang="zh-CN" sz="1400" b="1" dirty="0">
                <a:ea typeface="宋体" panose="02010600030101010101" pitchFamily="2" charset="-122"/>
              </a:rPr>
              <a:t>Image from Microsoft’s </a:t>
            </a:r>
            <a:r>
              <a:rPr lang="en-US" altLang="zh-CN" sz="1400" b="1" dirty="0">
                <a:ea typeface="宋体" panose="02010600030101010101" pitchFamily="2" charset="-122"/>
                <a:hlinkClick r:id="rId2"/>
              </a:rPr>
              <a:t>Virtual Earth</a:t>
            </a:r>
            <a:endParaRPr lang="en-US" altLang="zh-CN" sz="1400" b="1" dirty="0">
              <a:ea typeface="宋体" panose="02010600030101010101" pitchFamily="2" charset="-122"/>
            </a:endParaRPr>
          </a:p>
          <a:p>
            <a:pPr marL="0" lvl="0" indent="0" algn="ctr">
              <a:spcBef>
                <a:spcPct val="0"/>
              </a:spcBef>
              <a:buNone/>
            </a:pPr>
            <a:r>
              <a:rPr lang="en-US" altLang="zh-CN" sz="1400" b="1" dirty="0">
                <a:ea typeface="宋体" panose="02010600030101010101" pitchFamily="2" charset="-122"/>
              </a:rPr>
              <a:t>(see also:  </a:t>
            </a:r>
            <a:r>
              <a:rPr lang="en-US" altLang="zh-CN" sz="1400" b="1" dirty="0">
                <a:ea typeface="宋体" panose="02010600030101010101" pitchFamily="2" charset="-122"/>
                <a:hlinkClick r:id="rId3"/>
              </a:rPr>
              <a:t>Google Earth</a:t>
            </a:r>
            <a:r>
              <a:rPr lang="en-US" altLang="zh-CN" sz="1400" b="1" dirty="0">
                <a:ea typeface="宋体" panose="02010600030101010101" pitchFamily="2" charset="-122"/>
              </a:rPr>
              <a:t>)</a:t>
            </a:r>
            <a:endParaRPr lang="en-US" altLang="zh-CN" sz="1400" b="1" dirty="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itle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Google streetview</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94211" name="Picture 4"/>
          <p:cNvPicPr>
            <a:picLocks noGrp="1" noChangeAspect="1"/>
          </p:cNvPicPr>
          <p:nvPr>
            <p:ph idx="1"/>
          </p:nvPr>
        </p:nvPicPr>
        <p:blipFill>
          <a:blip r:embed="rId1"/>
          <a:srcRect/>
          <a:stretch>
            <a:fillRect/>
          </a:stretch>
        </p:blipFill>
        <p:spPr>
          <a:xfrm>
            <a:off x="1371600" y="1325563"/>
            <a:ext cx="3200400" cy="2560637"/>
          </a:xfrm>
          <a:ln/>
        </p:spPr>
      </p:pic>
      <p:pic>
        <p:nvPicPr>
          <p:cNvPr id="94212" name="Picture 2"/>
          <p:cNvPicPr>
            <a:picLocks noChangeAspect="1"/>
          </p:cNvPicPr>
          <p:nvPr/>
        </p:nvPicPr>
        <p:blipFill>
          <a:blip r:embed="rId2"/>
          <a:stretch>
            <a:fillRect/>
          </a:stretch>
        </p:blipFill>
        <p:spPr>
          <a:xfrm>
            <a:off x="5257800" y="2743200"/>
            <a:ext cx="3140075" cy="3778250"/>
          </a:xfrm>
          <a:prstGeom prst="rect">
            <a:avLst/>
          </a:prstGeom>
          <a:noFill/>
          <a:ln w="9525">
            <a:noFill/>
          </a:ln>
        </p:spPr>
      </p:pic>
      <p:pic>
        <p:nvPicPr>
          <p:cNvPr id="94213" name="Picture 3"/>
          <p:cNvPicPr>
            <a:picLocks noChangeAspect="1"/>
          </p:cNvPicPr>
          <p:nvPr/>
        </p:nvPicPr>
        <p:blipFill>
          <a:blip r:embed="rId3"/>
          <a:stretch>
            <a:fillRect/>
          </a:stretch>
        </p:blipFill>
        <p:spPr>
          <a:xfrm>
            <a:off x="1346200" y="4038600"/>
            <a:ext cx="3352800" cy="251460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rPr>
              <a:t>Photosynth</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96259" name="Picture 4"/>
          <p:cNvPicPr>
            <a:picLocks noChangeAspect="1"/>
          </p:cNvPicPr>
          <p:nvPr/>
        </p:nvPicPr>
        <p:blipFill>
          <a:blip r:embed="rId1"/>
          <a:stretch>
            <a:fillRect/>
          </a:stretch>
        </p:blipFill>
        <p:spPr>
          <a:xfrm>
            <a:off x="762000" y="1239838"/>
            <a:ext cx="7839075" cy="3941762"/>
          </a:xfrm>
          <a:prstGeom prst="rect">
            <a:avLst/>
          </a:prstGeom>
          <a:noFill/>
          <a:ln w="9525">
            <a:noFill/>
          </a:ln>
        </p:spPr>
      </p:pic>
      <p:sp>
        <p:nvSpPr>
          <p:cNvPr id="96260" name="Rectangle 5"/>
          <p:cNvSpPr/>
          <p:nvPr/>
        </p:nvSpPr>
        <p:spPr>
          <a:xfrm>
            <a:off x="1714500" y="5241925"/>
            <a:ext cx="5626100" cy="10160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a:spcBef>
                <a:spcPct val="0"/>
              </a:spcBef>
              <a:buNone/>
            </a:pPr>
            <a:r>
              <a:rPr lang="en-US" altLang="zh-CN" sz="2000" b="1" dirty="0">
                <a:solidFill>
                  <a:schemeClr val="tx1"/>
                </a:solidFill>
                <a:ea typeface="宋体" panose="02010600030101010101" pitchFamily="2" charset="-122"/>
                <a:hlinkClick r:id="rId2"/>
              </a:rPr>
              <a:t>http://labs.live.com/photosynth/</a:t>
            </a:r>
            <a:endParaRPr lang="en-US" altLang="zh-CN" sz="2000" b="1" dirty="0">
              <a:solidFill>
                <a:schemeClr val="tx1"/>
              </a:solidFill>
              <a:ea typeface="宋体" panose="02010600030101010101" pitchFamily="2" charset="-122"/>
            </a:endParaRPr>
          </a:p>
          <a:p>
            <a:pPr marL="0" lvl="0" indent="0" algn="ctr">
              <a:spcBef>
                <a:spcPct val="0"/>
              </a:spcBef>
              <a:buNone/>
            </a:pPr>
            <a:r>
              <a:rPr lang="en-US" altLang="zh-CN" sz="2000" b="1" dirty="0">
                <a:solidFill>
                  <a:schemeClr val="tx1"/>
                </a:solidFill>
                <a:ea typeface="宋体" panose="02010600030101010101" pitchFamily="2" charset="-122"/>
                <a:hlinkClick r:id="rId3"/>
              </a:rPr>
              <a:t>http://www.youtube.com/watch?v=p16frKJLVi0</a:t>
            </a:r>
            <a:br>
              <a:rPr lang="en-US" altLang="zh-CN" sz="2000" b="1" dirty="0">
                <a:solidFill>
                  <a:schemeClr val="tx1"/>
                </a:solidFill>
                <a:ea typeface="宋体" panose="02010600030101010101" pitchFamily="2" charset="-122"/>
              </a:rPr>
            </a:br>
            <a:r>
              <a:rPr lang="en-US" altLang="zh-CN" sz="2000" b="1" dirty="0">
                <a:ea typeface="宋体" panose="02010600030101010101" pitchFamily="2" charset="-122"/>
              </a:rPr>
              <a:t>by Noah Snavely, Steve Seitz, and Rick Szeliski</a:t>
            </a:r>
            <a:endParaRPr lang="en-US" altLang="zh-CN" sz="2000" b="1" dirty="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itle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Optical character recognition</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98307" name="Picture 3" descr="asamples"/>
          <p:cNvPicPr>
            <a:picLocks noChangeAspect="1"/>
          </p:cNvPicPr>
          <p:nvPr/>
        </p:nvPicPr>
        <p:blipFill>
          <a:blip r:embed="rId1"/>
          <a:stretch>
            <a:fillRect/>
          </a:stretch>
        </p:blipFill>
        <p:spPr>
          <a:xfrm>
            <a:off x="609600" y="2690813"/>
            <a:ext cx="3657600" cy="2286000"/>
          </a:xfrm>
          <a:prstGeom prst="rect">
            <a:avLst/>
          </a:prstGeom>
          <a:noFill/>
          <a:ln w="9525">
            <a:noFill/>
          </a:ln>
        </p:spPr>
      </p:pic>
      <p:sp>
        <p:nvSpPr>
          <p:cNvPr id="98308" name="Text Box 4"/>
          <p:cNvSpPr txBox="1"/>
          <p:nvPr/>
        </p:nvSpPr>
        <p:spPr>
          <a:xfrm>
            <a:off x="685800" y="5362575"/>
            <a:ext cx="3379788" cy="581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a:spcBef>
                <a:spcPct val="0"/>
              </a:spcBef>
              <a:buNone/>
            </a:pPr>
            <a:r>
              <a:rPr lang="en-US" altLang="zh-CN" sz="1600" b="1" dirty="0">
                <a:ea typeface="宋体" panose="02010600030101010101" pitchFamily="2" charset="-122"/>
              </a:rPr>
              <a:t>Digit recognition, AT&amp;T labs</a:t>
            </a:r>
            <a:endParaRPr lang="en-US" altLang="zh-CN" sz="1600" b="1" dirty="0">
              <a:ea typeface="宋体" panose="02010600030101010101" pitchFamily="2" charset="-122"/>
            </a:endParaRPr>
          </a:p>
          <a:p>
            <a:pPr marL="0" lvl="0" indent="0" algn="ctr">
              <a:spcBef>
                <a:spcPct val="0"/>
              </a:spcBef>
              <a:buNone/>
            </a:pPr>
            <a:r>
              <a:rPr lang="en-US" altLang="zh-CN" sz="1600" b="1" dirty="0">
                <a:solidFill>
                  <a:schemeClr val="tx1"/>
                </a:solidFill>
                <a:ea typeface="宋体" panose="02010600030101010101" pitchFamily="2" charset="-122"/>
                <a:hlinkClick r:id="rId2"/>
              </a:rPr>
              <a:t>http://www.research.att.com/~yann</a:t>
            </a:r>
            <a:r>
              <a:rPr lang="en-US" altLang="zh-CN" sz="1600" b="1" dirty="0">
                <a:solidFill>
                  <a:schemeClr val="tx1"/>
                </a:solidFill>
                <a:ea typeface="宋体" panose="02010600030101010101" pitchFamily="2" charset="-122"/>
              </a:rPr>
              <a:t>/</a:t>
            </a:r>
            <a:endParaRPr lang="en-US" altLang="zh-CN" sz="1600" b="1" dirty="0">
              <a:solidFill>
                <a:schemeClr val="tx1"/>
              </a:solidFill>
              <a:ea typeface="宋体" panose="02010600030101010101" pitchFamily="2" charset="-122"/>
            </a:endParaRPr>
          </a:p>
        </p:txBody>
      </p:sp>
      <p:sp>
        <p:nvSpPr>
          <p:cNvPr id="98309" name="Rectangle 5"/>
          <p:cNvSpPr/>
          <p:nvPr/>
        </p:nvSpPr>
        <p:spPr>
          <a:xfrm>
            <a:off x="457200" y="1295400"/>
            <a:ext cx="8001000" cy="5029200"/>
          </a:xfrm>
          <a:prstGeom prst="rect">
            <a:avLst/>
          </a:prstGeom>
          <a:noFill/>
          <a:ln w="9525">
            <a:noFill/>
          </a:ln>
        </p:spPr>
        <p:txBody>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342900" lvl="0" indent="-342900">
              <a:buNone/>
            </a:pPr>
            <a:r>
              <a:rPr lang="en-US" altLang="zh-CN" sz="2800" b="1" dirty="0">
                <a:ea typeface="宋体" panose="02010600030101010101" pitchFamily="2" charset="-122"/>
              </a:rPr>
              <a:t>Technology to convert scanned docs to text</a:t>
            </a:r>
            <a:endParaRPr lang="en-US" altLang="zh-CN" sz="2800" b="1" dirty="0">
              <a:ea typeface="宋体" panose="02010600030101010101" pitchFamily="2" charset="-122"/>
            </a:endParaRPr>
          </a:p>
          <a:p>
            <a:pPr marL="742950" lvl="1" indent="-285750">
              <a:buChar char="•"/>
            </a:pPr>
            <a:r>
              <a:rPr lang="en-US" altLang="zh-CN" sz="2000" b="1" dirty="0">
                <a:ea typeface="宋体" panose="02010600030101010101" pitchFamily="2" charset="-122"/>
              </a:rPr>
              <a:t>If you have a scanner, it probably came with OCR software</a:t>
            </a:r>
            <a:endParaRPr lang="en-US" altLang="zh-CN" sz="2000" b="1" dirty="0">
              <a:ea typeface="宋体" panose="02010600030101010101" pitchFamily="2" charset="-122"/>
            </a:endParaRPr>
          </a:p>
          <a:p>
            <a:pPr marL="342900" lvl="0" indent="-342900">
              <a:buNone/>
            </a:pPr>
            <a:endParaRPr lang="en-US" altLang="zh-CN" sz="2800" b="1" dirty="0">
              <a:solidFill>
                <a:schemeClr val="tx1"/>
              </a:solidFill>
              <a:ea typeface="宋体" panose="02010600030101010101" pitchFamily="2" charset="-122"/>
            </a:endParaRPr>
          </a:p>
        </p:txBody>
      </p:sp>
      <p:pic>
        <p:nvPicPr>
          <p:cNvPr id="98310" name="Picture 6" descr="California_license_plate_ANPR"/>
          <p:cNvPicPr>
            <a:picLocks noChangeAspect="1"/>
          </p:cNvPicPr>
          <p:nvPr/>
        </p:nvPicPr>
        <p:blipFill>
          <a:blip r:embed="rId3"/>
          <a:stretch>
            <a:fillRect/>
          </a:stretch>
        </p:blipFill>
        <p:spPr>
          <a:xfrm>
            <a:off x="4876800" y="2419350"/>
            <a:ext cx="3581400" cy="2762250"/>
          </a:xfrm>
          <a:prstGeom prst="rect">
            <a:avLst/>
          </a:prstGeom>
          <a:noFill/>
          <a:ln w="9525">
            <a:noFill/>
          </a:ln>
        </p:spPr>
      </p:pic>
      <p:sp>
        <p:nvSpPr>
          <p:cNvPr id="98311" name="Text Box 7"/>
          <p:cNvSpPr txBox="1"/>
          <p:nvPr/>
        </p:nvSpPr>
        <p:spPr>
          <a:xfrm>
            <a:off x="4511675" y="5362575"/>
            <a:ext cx="4513263"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a:spcBef>
                <a:spcPct val="0"/>
              </a:spcBef>
              <a:buNone/>
            </a:pPr>
            <a:r>
              <a:rPr lang="en-US" altLang="zh-CN" sz="1600" b="1" dirty="0">
                <a:ea typeface="宋体" panose="02010600030101010101" pitchFamily="2" charset="-122"/>
              </a:rPr>
              <a:t>License plate readers</a:t>
            </a:r>
            <a:endParaRPr lang="en-US" altLang="zh-CN" sz="1600" b="1" dirty="0">
              <a:ea typeface="宋体" panose="02010600030101010101" pitchFamily="2" charset="-122"/>
            </a:endParaRPr>
          </a:p>
          <a:p>
            <a:pPr marL="0" lvl="0" indent="0" algn="ctr">
              <a:spcBef>
                <a:spcPct val="0"/>
              </a:spcBef>
              <a:buNone/>
            </a:pPr>
            <a:r>
              <a:rPr lang="en-US" altLang="zh-CN" sz="1200" b="1" dirty="0">
                <a:solidFill>
                  <a:schemeClr val="tx1"/>
                </a:solidFill>
                <a:ea typeface="宋体" panose="02010600030101010101" pitchFamily="2" charset="-122"/>
                <a:hlinkClick r:id="rId4"/>
              </a:rPr>
              <a:t>http://en.wikipedia.org/wiki/Automatic_number_plate_recognition</a:t>
            </a:r>
            <a:endParaRPr lang="en-US" altLang="zh-CN" sz="1200" b="1" dirty="0">
              <a:solidFill>
                <a:schemeClr val="tx1"/>
              </a:solidFill>
              <a:ea typeface="宋体" panose="02010600030101010101" pitchFamily="2" charset="-122"/>
            </a:endParaRPr>
          </a:p>
          <a:p>
            <a:pPr marL="0" lvl="0" indent="0" algn="ctr">
              <a:spcBef>
                <a:spcPct val="0"/>
              </a:spcBef>
              <a:buNone/>
            </a:pPr>
            <a:endParaRPr lang="en-US" altLang="zh-CN" sz="1200" b="1" dirty="0">
              <a:solidFill>
                <a:schemeClr val="tx1"/>
              </a:solidFill>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Face detection</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sp>
        <p:nvSpPr>
          <p:cNvPr id="100355" name="Rectangle 3"/>
          <p:cNvSpPr>
            <a:spLocks noGrp="1"/>
          </p:cNvSpPr>
          <p:nvPr>
            <p:ph idx="1"/>
          </p:nvPr>
        </p:nvSpPr>
        <p:spPr>
          <a:xfrm>
            <a:off x="685800" y="4876800"/>
            <a:ext cx="7772400" cy="1295400"/>
          </a:xfrm>
          <a:ln/>
        </p:spPr>
        <p:txBody>
          <a:bodyPr vert="horz" wrap="square" lIns="91440" tIns="45720" rIns="91440" bIns="45720" anchor="t" anchorCtr="0"/>
          <a:p>
            <a:r>
              <a:rPr lang="en-US" altLang="zh-CN" dirty="0">
                <a:ea typeface="宋体" panose="02010600030101010101" pitchFamily="2" charset="-122"/>
              </a:rPr>
              <a:t>Many new digital cameras now detect faces</a:t>
            </a:r>
            <a:endParaRPr lang="en-US" altLang="zh-CN" dirty="0">
              <a:ea typeface="宋体" panose="02010600030101010101" pitchFamily="2" charset="-122"/>
            </a:endParaRPr>
          </a:p>
          <a:p>
            <a:pPr lvl="1"/>
            <a:r>
              <a:rPr lang="en-US" altLang="zh-CN" dirty="0">
                <a:ea typeface="宋体" panose="02010600030101010101" pitchFamily="2" charset="-122"/>
              </a:rPr>
              <a:t>Canon, Sony, Fuji, …</a:t>
            </a:r>
            <a:endParaRPr lang="en-US" altLang="zh-CN" dirty="0">
              <a:ea typeface="宋体" panose="02010600030101010101" pitchFamily="2" charset="-122"/>
            </a:endParaRPr>
          </a:p>
          <a:p>
            <a:pPr lvl="1">
              <a:buNone/>
            </a:pPr>
            <a:endParaRPr lang="en-US" altLang="zh-CN" dirty="0">
              <a:solidFill>
                <a:srgbClr val="262626"/>
              </a:solidFill>
              <a:ea typeface="宋体" panose="02010600030101010101" pitchFamily="2" charset="-122"/>
            </a:endParaRPr>
          </a:p>
        </p:txBody>
      </p:sp>
      <p:pic>
        <p:nvPicPr>
          <p:cNvPr id="100356" name="Picture 5" descr="tested_485"/>
          <p:cNvPicPr>
            <a:picLocks noChangeAspect="1"/>
          </p:cNvPicPr>
          <p:nvPr/>
        </p:nvPicPr>
        <p:blipFill>
          <a:blip r:embed="rId1"/>
          <a:stretch>
            <a:fillRect/>
          </a:stretch>
        </p:blipFill>
        <p:spPr>
          <a:xfrm>
            <a:off x="2262188" y="1371600"/>
            <a:ext cx="4619625" cy="312420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Smile detection</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02403" name="Picture 6"/>
          <p:cNvPicPr>
            <a:picLocks noChangeAspect="1"/>
          </p:cNvPicPr>
          <p:nvPr/>
        </p:nvPicPr>
        <p:blipFill>
          <a:blip r:embed="rId1"/>
          <a:stretch>
            <a:fillRect/>
          </a:stretch>
        </p:blipFill>
        <p:spPr>
          <a:xfrm>
            <a:off x="849313" y="2627313"/>
            <a:ext cx="7443787" cy="3240087"/>
          </a:xfrm>
          <a:prstGeom prst="rect">
            <a:avLst/>
          </a:prstGeom>
          <a:noFill/>
          <a:ln w="9525">
            <a:noFill/>
          </a:ln>
        </p:spPr>
      </p:pic>
      <p:pic>
        <p:nvPicPr>
          <p:cNvPr id="102404" name="Picture 7"/>
          <p:cNvPicPr>
            <a:picLocks noChangeAspect="1"/>
          </p:cNvPicPr>
          <p:nvPr/>
        </p:nvPicPr>
        <p:blipFill>
          <a:blip r:embed="rId2"/>
          <a:stretch>
            <a:fillRect/>
          </a:stretch>
        </p:blipFill>
        <p:spPr>
          <a:xfrm>
            <a:off x="838200" y="1600200"/>
            <a:ext cx="7467600" cy="1050925"/>
          </a:xfrm>
          <a:prstGeom prst="rect">
            <a:avLst/>
          </a:prstGeom>
          <a:noFill/>
          <a:ln w="9525">
            <a:noFill/>
          </a:ln>
        </p:spPr>
      </p:pic>
      <p:sp>
        <p:nvSpPr>
          <p:cNvPr id="102405" name="Rectangle 8"/>
          <p:cNvSpPr/>
          <p:nvPr/>
        </p:nvSpPr>
        <p:spPr>
          <a:xfrm>
            <a:off x="2051050" y="6278563"/>
            <a:ext cx="4730750" cy="3968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sz="2000" b="1" dirty="0">
                <a:solidFill>
                  <a:schemeClr val="tx1"/>
                </a:solidFill>
                <a:latin typeface="Times New Roman" panose="02020603050405020304" pitchFamily="18" charset="0"/>
                <a:ea typeface="宋体" panose="02010600030101010101" pitchFamily="2" charset="-122"/>
                <a:hlinkClick r:id="rId3"/>
              </a:rPr>
              <a:t>Sony Cyber-shot® T70 Digital Still Camera </a:t>
            </a:r>
            <a:endParaRPr lang="en-US" altLang="zh-CN" sz="20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移动机器人</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12291" name="内容占位符 4"/>
          <p:cNvPicPr>
            <a:picLocks noGrp="1" noChangeAspect="1"/>
          </p:cNvPicPr>
          <p:nvPr>
            <p:ph idx="1"/>
          </p:nvPr>
        </p:nvPicPr>
        <p:blipFill>
          <a:blip r:embed="rId1"/>
          <a:srcRect/>
          <a:stretch>
            <a:fillRect/>
          </a:stretch>
        </p:blipFill>
        <p:spPr>
          <a:xfrm>
            <a:off x="4956175" y="4076700"/>
            <a:ext cx="3455988" cy="2160588"/>
          </a:xfrm>
          <a:ln/>
        </p:spPr>
      </p:pic>
      <p:pic>
        <p:nvPicPr>
          <p:cNvPr id="12292" name="图片 6"/>
          <p:cNvPicPr>
            <a:picLocks noChangeAspect="1"/>
          </p:cNvPicPr>
          <p:nvPr/>
        </p:nvPicPr>
        <p:blipFill>
          <a:blip r:embed="rId2"/>
          <a:stretch>
            <a:fillRect/>
          </a:stretch>
        </p:blipFill>
        <p:spPr>
          <a:xfrm>
            <a:off x="3200400" y="946150"/>
            <a:ext cx="5227638" cy="2879725"/>
          </a:xfrm>
          <a:prstGeom prst="rect">
            <a:avLst/>
          </a:prstGeom>
          <a:noFill/>
          <a:ln w="9525">
            <a:noFill/>
          </a:ln>
        </p:spPr>
      </p:pic>
      <p:pic>
        <p:nvPicPr>
          <p:cNvPr id="12293" name="图片 8"/>
          <p:cNvPicPr>
            <a:picLocks noChangeAspect="1"/>
          </p:cNvPicPr>
          <p:nvPr/>
        </p:nvPicPr>
        <p:blipFill>
          <a:blip r:embed="rId3"/>
          <a:stretch>
            <a:fillRect/>
          </a:stretch>
        </p:blipFill>
        <p:spPr>
          <a:xfrm>
            <a:off x="731838" y="4070350"/>
            <a:ext cx="2878137" cy="2159000"/>
          </a:xfrm>
          <a:prstGeom prst="rect">
            <a:avLst/>
          </a:prstGeom>
          <a:noFill/>
          <a:ln w="9525">
            <a:noFill/>
          </a:ln>
        </p:spPr>
      </p:pic>
      <p:pic>
        <p:nvPicPr>
          <p:cNvPr id="12294" name="图片 10"/>
          <p:cNvPicPr>
            <a:picLocks noChangeAspect="1"/>
          </p:cNvPicPr>
          <p:nvPr/>
        </p:nvPicPr>
        <p:blipFill>
          <a:blip r:embed="rId4"/>
          <a:stretch>
            <a:fillRect/>
          </a:stretch>
        </p:blipFill>
        <p:spPr>
          <a:xfrm>
            <a:off x="636588" y="938213"/>
            <a:ext cx="2393950" cy="287972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Object recognition (in supermarkets)</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04451" name="Picture 5" descr="Detection of Bottom of the Cart Loss in Retail Checkout"/>
          <p:cNvPicPr>
            <a:picLocks noChangeAspect="1"/>
          </p:cNvPicPr>
          <p:nvPr/>
        </p:nvPicPr>
        <p:blipFill>
          <a:blip r:embed="rId1"/>
          <a:stretch>
            <a:fillRect/>
          </a:stretch>
        </p:blipFill>
        <p:spPr>
          <a:xfrm>
            <a:off x="3048000" y="1752600"/>
            <a:ext cx="2514600" cy="2986088"/>
          </a:xfrm>
          <a:prstGeom prst="rect">
            <a:avLst/>
          </a:prstGeom>
          <a:noFill/>
          <a:ln w="9525">
            <a:noFill/>
          </a:ln>
        </p:spPr>
      </p:pic>
      <p:sp>
        <p:nvSpPr>
          <p:cNvPr id="104452" name="Rectangle 6"/>
          <p:cNvSpPr/>
          <p:nvPr/>
        </p:nvSpPr>
        <p:spPr>
          <a:xfrm>
            <a:off x="1492250" y="4872038"/>
            <a:ext cx="6737350" cy="155892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sz="1600" b="1" dirty="0">
                <a:latin typeface="Times New Roman" panose="02020603050405020304" pitchFamily="18" charset="0"/>
                <a:ea typeface="宋体" panose="02010600030101010101" pitchFamily="2" charset="-122"/>
                <a:hlinkClick r:id="rId2"/>
              </a:rPr>
              <a:t>LaneHawk by EvolutionRobotics</a:t>
            </a:r>
            <a:endParaRPr lang="en-US" altLang="zh-CN" sz="1600" b="1" dirty="0">
              <a:latin typeface="Times New Roman" panose="02020603050405020304" pitchFamily="18" charset="0"/>
              <a:ea typeface="宋体" panose="02010600030101010101" pitchFamily="2" charset="-122"/>
            </a:endParaRPr>
          </a:p>
          <a:p>
            <a:pPr marL="0" lvl="0" indent="0">
              <a:spcBef>
                <a:spcPct val="0"/>
              </a:spcBef>
              <a:buNone/>
            </a:pPr>
            <a:r>
              <a:rPr lang="en-US" altLang="zh-CN" sz="1600" b="1" dirty="0">
                <a:latin typeface="Times New Roman" panose="02020603050405020304" pitchFamily="18" charset="0"/>
                <a:ea typeface="宋体" panose="02010600030101010101" pitchFamily="2" charset="-122"/>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 you are assured to get paid for it… “</a:t>
            </a:r>
            <a:endParaRPr lang="en-US" altLang="zh-CN" sz="1600" b="1" dirty="0">
              <a:latin typeface="Times New Roman" panose="02020603050405020304" pitchFamily="18" charset="0"/>
              <a:ea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Face recognition</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06499" name="Picture 16" descr="10"/>
          <p:cNvPicPr>
            <a:picLocks noChangeAspect="1"/>
          </p:cNvPicPr>
          <p:nvPr/>
        </p:nvPicPr>
        <p:blipFill>
          <a:blip r:embed="rId1"/>
          <a:stretch>
            <a:fillRect/>
          </a:stretch>
        </p:blipFill>
        <p:spPr>
          <a:xfrm>
            <a:off x="2971800" y="1489075"/>
            <a:ext cx="3227388" cy="4683125"/>
          </a:xfrm>
          <a:prstGeom prst="rect">
            <a:avLst/>
          </a:prstGeom>
          <a:noFill/>
          <a:ln w="9525">
            <a:noFill/>
          </a:ln>
        </p:spPr>
      </p:pic>
      <p:sp>
        <p:nvSpPr>
          <p:cNvPr id="106500" name="Rectangle 17"/>
          <p:cNvSpPr/>
          <p:nvPr/>
        </p:nvSpPr>
        <p:spPr>
          <a:xfrm>
            <a:off x="1066800" y="6248400"/>
            <a:ext cx="6737350" cy="4572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a:spcBef>
                <a:spcPct val="0"/>
              </a:spcBef>
              <a:buNone/>
            </a:pPr>
            <a:r>
              <a:rPr lang="zh-CN" altLang="en-US" b="1" dirty="0">
                <a:ea typeface="宋体" panose="02010600030101010101" pitchFamily="2" charset="-122"/>
              </a:rPr>
              <a:t>她现在哪儿</a:t>
            </a:r>
            <a:r>
              <a:rPr lang="en-US" altLang="zh-CN" b="1" dirty="0">
                <a:ea typeface="宋体" panose="02010600030101010101" pitchFamily="2" charset="-122"/>
              </a:rPr>
              <a:t>? </a:t>
            </a:r>
            <a:endParaRPr lang="en-US" altLang="zh-CN" b="1" dirty="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Vision-based biometrics</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08547" name="Picture 3" descr="youngProcessedR"/>
          <p:cNvPicPr>
            <a:picLocks noChangeAspect="1"/>
          </p:cNvPicPr>
          <p:nvPr/>
        </p:nvPicPr>
        <p:blipFill>
          <a:blip r:embed="rId1"/>
          <a:stretch>
            <a:fillRect/>
          </a:stretch>
        </p:blipFill>
        <p:spPr>
          <a:xfrm>
            <a:off x="1600200" y="4267200"/>
            <a:ext cx="2641600" cy="1981200"/>
          </a:xfrm>
          <a:prstGeom prst="rect">
            <a:avLst/>
          </a:prstGeom>
          <a:noFill/>
          <a:ln w="9525">
            <a:noFill/>
          </a:ln>
        </p:spPr>
      </p:pic>
      <p:pic>
        <p:nvPicPr>
          <p:cNvPr id="108548" name="Picture 4" descr="matched2002_R"/>
          <p:cNvPicPr>
            <a:picLocks noChangeAspect="1"/>
          </p:cNvPicPr>
          <p:nvPr/>
        </p:nvPicPr>
        <p:blipFill>
          <a:blip r:embed="rId2"/>
          <a:stretch>
            <a:fillRect/>
          </a:stretch>
        </p:blipFill>
        <p:spPr>
          <a:xfrm>
            <a:off x="4648200" y="4229100"/>
            <a:ext cx="2667000" cy="2000250"/>
          </a:xfrm>
          <a:prstGeom prst="rect">
            <a:avLst/>
          </a:prstGeom>
          <a:noFill/>
          <a:ln w="9525">
            <a:noFill/>
          </a:ln>
        </p:spPr>
      </p:pic>
      <p:pic>
        <p:nvPicPr>
          <p:cNvPr id="108549" name="Picture 5" descr="afghanportraits"/>
          <p:cNvPicPr>
            <a:picLocks noChangeAspect="1"/>
          </p:cNvPicPr>
          <p:nvPr/>
        </p:nvPicPr>
        <p:blipFill>
          <a:blip r:embed="rId3"/>
          <a:stretch>
            <a:fillRect/>
          </a:stretch>
        </p:blipFill>
        <p:spPr>
          <a:xfrm>
            <a:off x="2971800" y="1219200"/>
            <a:ext cx="3505200" cy="2619375"/>
          </a:xfrm>
          <a:prstGeom prst="rect">
            <a:avLst/>
          </a:prstGeom>
          <a:noFill/>
          <a:ln w="9525">
            <a:noFill/>
          </a:ln>
        </p:spPr>
      </p:pic>
      <p:sp>
        <p:nvSpPr>
          <p:cNvPr id="108550" name="Rectangle 6"/>
          <p:cNvSpPr/>
          <p:nvPr/>
        </p:nvSpPr>
        <p:spPr>
          <a:xfrm>
            <a:off x="990600" y="3886200"/>
            <a:ext cx="7239000" cy="3365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a:spcBef>
                <a:spcPct val="0"/>
              </a:spcBef>
              <a:buNone/>
            </a:pPr>
            <a:r>
              <a:rPr lang="en-US" altLang="zh-CN" sz="1600" b="1" dirty="0">
                <a:ea typeface="宋体" panose="02010600030101010101" pitchFamily="2" charset="-122"/>
              </a:rPr>
              <a:t>“</a:t>
            </a:r>
            <a:r>
              <a:rPr lang="en-US" altLang="zh-CN" sz="1600" b="1" i="1" dirty="0">
                <a:ea typeface="宋体" panose="02010600030101010101" pitchFamily="2" charset="-122"/>
              </a:rPr>
              <a:t>How the Afghan Girl was Identified by Her Iris Patterns</a:t>
            </a:r>
            <a:r>
              <a:rPr lang="en-US" altLang="zh-CN" sz="1600" b="1" dirty="0">
                <a:ea typeface="宋体" panose="02010600030101010101" pitchFamily="2" charset="-122"/>
              </a:rPr>
              <a:t>”  Read the </a:t>
            </a:r>
            <a:r>
              <a:rPr lang="en-US" altLang="zh-CN" sz="1600" b="1" dirty="0">
                <a:ea typeface="宋体" panose="02010600030101010101" pitchFamily="2" charset="-122"/>
                <a:hlinkClick r:id="rId4"/>
              </a:rPr>
              <a:t>story </a:t>
            </a:r>
            <a:endParaRPr lang="en-US" altLang="zh-CN" sz="1600" b="1" dirty="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Login without a password…</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110595" name="内容占位符 2"/>
          <p:cNvPicPr>
            <a:picLocks noGrp="1" noChangeAspect="1"/>
          </p:cNvPicPr>
          <p:nvPr>
            <p:ph idx="1"/>
          </p:nvPr>
        </p:nvPicPr>
        <p:blipFill>
          <a:blip r:embed="rId1"/>
          <a:srcRect/>
          <a:stretch>
            <a:fillRect/>
          </a:stretch>
        </p:blipFill>
        <p:spPr>
          <a:xfrm>
            <a:off x="4864100" y="2168525"/>
            <a:ext cx="3779838" cy="2520950"/>
          </a:xfrm>
          <a:ln/>
        </p:spPr>
      </p:pic>
      <p:pic>
        <p:nvPicPr>
          <p:cNvPr id="110596" name="Picture 9" descr="FINGERPRINT"/>
          <p:cNvPicPr>
            <a:picLocks noChangeAspect="1"/>
          </p:cNvPicPr>
          <p:nvPr/>
        </p:nvPicPr>
        <p:blipFill>
          <a:blip r:embed="rId2"/>
          <a:stretch>
            <a:fillRect/>
          </a:stretch>
        </p:blipFill>
        <p:spPr>
          <a:xfrm>
            <a:off x="4043363" y="5105400"/>
            <a:ext cx="1057275" cy="1524000"/>
          </a:xfrm>
          <a:prstGeom prst="rect">
            <a:avLst/>
          </a:prstGeom>
          <a:noFill/>
          <a:ln w="9525">
            <a:noFill/>
          </a:ln>
        </p:spPr>
      </p:pic>
      <p:pic>
        <p:nvPicPr>
          <p:cNvPr id="110597" name="图片 4"/>
          <p:cNvPicPr>
            <a:picLocks noChangeAspect="1"/>
          </p:cNvPicPr>
          <p:nvPr/>
        </p:nvPicPr>
        <p:blipFill>
          <a:blip r:embed="rId3"/>
          <a:stretch>
            <a:fillRect/>
          </a:stretch>
        </p:blipFill>
        <p:spPr>
          <a:xfrm>
            <a:off x="228600" y="2168525"/>
            <a:ext cx="4203700" cy="252095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Object recognition (in mobile phones)</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sp>
        <p:nvSpPr>
          <p:cNvPr id="112643" name="Rectangle 3"/>
          <p:cNvSpPr>
            <a:spLocks noGrp="1"/>
          </p:cNvSpPr>
          <p:nvPr>
            <p:ph idx="1"/>
          </p:nvPr>
        </p:nvSpPr>
        <p:spPr>
          <a:xfrm>
            <a:off x="685800" y="4495800"/>
            <a:ext cx="7772400" cy="1676400"/>
          </a:xfrm>
          <a:ln/>
        </p:spPr>
        <p:txBody>
          <a:bodyPr vert="horz" wrap="square" lIns="91440" tIns="45720" rIns="91440" bIns="45720" anchor="t" anchorCtr="0"/>
          <a:p>
            <a:r>
              <a:rPr lang="en-US" altLang="zh-CN" dirty="0">
                <a:ea typeface="宋体" panose="02010600030101010101" pitchFamily="2" charset="-122"/>
              </a:rPr>
              <a:t>This is becoming real:</a:t>
            </a:r>
            <a:endParaRPr lang="en-US" altLang="zh-CN" dirty="0">
              <a:ea typeface="宋体" panose="02010600030101010101" pitchFamily="2" charset="-122"/>
            </a:endParaRPr>
          </a:p>
          <a:p>
            <a:pPr lvl="1"/>
            <a:r>
              <a:rPr lang="en-US" altLang="zh-CN" dirty="0">
                <a:ea typeface="宋体" panose="02010600030101010101" pitchFamily="2" charset="-122"/>
              </a:rPr>
              <a:t>                      Microsoft Research</a:t>
            </a:r>
            <a:endParaRPr lang="en-US" altLang="zh-CN" dirty="0">
              <a:ea typeface="宋体" panose="02010600030101010101" pitchFamily="2" charset="-122"/>
            </a:endParaRPr>
          </a:p>
          <a:p>
            <a:pPr lvl="1"/>
            <a:r>
              <a:rPr lang="en-US" altLang="zh-CN" dirty="0">
                <a:ea typeface="宋体" panose="02010600030101010101" pitchFamily="2" charset="-122"/>
                <a:hlinkClick r:id="rId1"/>
              </a:rPr>
              <a:t>Point &amp; Find</a:t>
            </a:r>
            <a:r>
              <a:rPr lang="en-US" altLang="zh-CN" dirty="0">
                <a:ea typeface="宋体" panose="02010600030101010101" pitchFamily="2" charset="-122"/>
              </a:rPr>
              <a:t>, </a:t>
            </a:r>
            <a:r>
              <a:rPr lang="en-US" altLang="zh-CN" dirty="0">
                <a:ea typeface="宋体" panose="02010600030101010101" pitchFamily="2" charset="-122"/>
                <a:hlinkClick r:id="rId2"/>
              </a:rPr>
              <a:t>Nokia</a:t>
            </a:r>
            <a:r>
              <a:rPr lang="en-US" altLang="zh-CN" dirty="0">
                <a:ea typeface="宋体" panose="02010600030101010101" pitchFamily="2" charset="-122"/>
              </a:rPr>
              <a:t>, </a:t>
            </a:r>
            <a:r>
              <a:rPr lang="en-US" altLang="zh-CN" dirty="0">
                <a:ea typeface="宋体" panose="02010600030101010101" pitchFamily="2" charset="-122"/>
                <a:hlinkClick r:id="rId3"/>
              </a:rPr>
              <a:t>NTT Docomo</a:t>
            </a:r>
            <a:endParaRPr lang="en-US" altLang="zh-CN" dirty="0">
              <a:ea typeface="宋体" panose="02010600030101010101" pitchFamily="2" charset="-122"/>
            </a:endParaRPr>
          </a:p>
        </p:txBody>
      </p:sp>
      <p:pic>
        <p:nvPicPr>
          <p:cNvPr id="112644" name="Picture 5" descr="Smart Photos"/>
          <p:cNvPicPr>
            <a:picLocks noChangeAspect="1"/>
          </p:cNvPicPr>
          <p:nvPr/>
        </p:nvPicPr>
        <p:blipFill>
          <a:blip r:embed="rId4"/>
          <a:stretch>
            <a:fillRect/>
          </a:stretch>
        </p:blipFill>
        <p:spPr>
          <a:xfrm>
            <a:off x="1066800" y="1600200"/>
            <a:ext cx="6543675" cy="2776538"/>
          </a:xfrm>
          <a:prstGeom prst="rect">
            <a:avLst/>
          </a:prstGeom>
          <a:noFill/>
          <a:ln w="9525">
            <a:noFill/>
          </a:ln>
        </p:spPr>
      </p:pic>
      <p:pic>
        <p:nvPicPr>
          <p:cNvPr id="112645" name="Picture 7" descr="Lincolntitle0sm">
            <a:hlinkClick r:id="rId5"/>
          </p:cNvPr>
          <p:cNvPicPr>
            <a:picLocks noChangeAspect="1"/>
          </p:cNvPicPr>
          <p:nvPr/>
        </p:nvPicPr>
        <p:blipFill>
          <a:blip r:embed="rId6"/>
          <a:stretch>
            <a:fillRect/>
          </a:stretch>
        </p:blipFill>
        <p:spPr>
          <a:xfrm>
            <a:off x="1447800" y="4910138"/>
            <a:ext cx="1428750" cy="38100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4690" name="Picture 2" descr="____"/>
          <p:cNvPicPr>
            <a:picLocks noChangeAspect="1"/>
          </p:cNvPicPr>
          <p:nvPr/>
        </p:nvPicPr>
        <p:blipFill>
          <a:blip r:embed="rId1"/>
          <a:stretch>
            <a:fillRect/>
          </a:stretch>
        </p:blipFill>
        <p:spPr>
          <a:xfrm>
            <a:off x="6400800" y="1371600"/>
            <a:ext cx="2343150" cy="3076575"/>
          </a:xfrm>
          <a:prstGeom prst="rect">
            <a:avLst/>
          </a:prstGeom>
          <a:noFill/>
          <a:ln w="9525">
            <a:noFill/>
          </a:ln>
        </p:spPr>
      </p:pic>
      <p:pic>
        <p:nvPicPr>
          <p:cNvPr id="114691" name="Picture 3" descr="cap_138439"/>
          <p:cNvPicPr>
            <a:picLocks noChangeAspect="1"/>
          </p:cNvPicPr>
          <p:nvPr/>
        </p:nvPicPr>
        <p:blipFill>
          <a:blip r:embed="rId2"/>
          <a:stretch>
            <a:fillRect/>
          </a:stretch>
        </p:blipFill>
        <p:spPr>
          <a:xfrm>
            <a:off x="533400" y="1447800"/>
            <a:ext cx="5715000" cy="2619375"/>
          </a:xfrm>
          <a:prstGeom prst="rect">
            <a:avLst/>
          </a:prstGeom>
          <a:noFill/>
          <a:ln w="9525">
            <a:noFill/>
          </a:ln>
        </p:spPr>
      </p:pic>
      <p:sp>
        <p:nvSpPr>
          <p:cNvPr id="114692" name="Text Box 4"/>
          <p:cNvSpPr txBox="1"/>
          <p:nvPr/>
        </p:nvSpPr>
        <p:spPr>
          <a:xfrm>
            <a:off x="1965325" y="5988050"/>
            <a:ext cx="51974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eaLnBrk="1" hangingPunct="1">
              <a:spcBef>
                <a:spcPct val="0"/>
              </a:spcBef>
              <a:buNone/>
            </a:pPr>
            <a:r>
              <a:rPr lang="en-US" altLang="zh-CN" sz="1600" b="1" i="1" dirty="0">
                <a:ea typeface="宋体" panose="02010600030101010101" pitchFamily="2" charset="-122"/>
              </a:rPr>
              <a:t>The Matrix</a:t>
            </a:r>
            <a:r>
              <a:rPr lang="en-US" altLang="zh-CN" sz="1600" b="1" dirty="0">
                <a:ea typeface="宋体" panose="02010600030101010101" pitchFamily="2" charset="-122"/>
              </a:rPr>
              <a:t> movies, ESC Entertainment, XYZRGB, NRC</a:t>
            </a:r>
            <a:endParaRPr lang="en-US" altLang="zh-CN" sz="1600" b="1" dirty="0">
              <a:ea typeface="宋体" panose="02010600030101010101" pitchFamily="2" charset="-122"/>
            </a:endParaRPr>
          </a:p>
        </p:txBody>
      </p:sp>
      <p:sp>
        <p:nvSpPr>
          <p:cNvPr id="38917" name="Rectangle 5"/>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Special effects:  shape capture</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sp>
        <p:nvSpPr>
          <p:cNvPr id="114694" name="Rectangle 5"/>
          <p:cNvSpPr/>
          <p:nvPr/>
        </p:nvSpPr>
        <p:spPr>
          <a:xfrm>
            <a:off x="1066800" y="4876800"/>
            <a:ext cx="7010400" cy="830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b="1" dirty="0">
                <a:latin typeface="Times New Roman" panose="02020603050405020304" pitchFamily="18" charset="0"/>
                <a:ea typeface="宋体" panose="02010600030101010101" pitchFamily="2" charset="-122"/>
                <a:hlinkClick r:id="rId3"/>
              </a:rPr>
              <a:t>Bullet time:</a:t>
            </a:r>
            <a:endParaRPr lang="en-US" altLang="zh-CN" b="1" dirty="0">
              <a:latin typeface="Times New Roman" panose="02020603050405020304" pitchFamily="18" charset="0"/>
              <a:ea typeface="宋体" panose="02010600030101010101" pitchFamily="2" charset="-122"/>
              <a:hlinkClick r:id="rId3"/>
            </a:endParaRPr>
          </a:p>
          <a:p>
            <a:pPr marL="0" lvl="0" indent="0">
              <a:spcBef>
                <a:spcPct val="0"/>
              </a:spcBef>
              <a:buNone/>
            </a:pPr>
            <a:r>
              <a:rPr lang="en-US" altLang="zh-CN" b="1" dirty="0">
                <a:latin typeface="Times New Roman" panose="02020603050405020304" pitchFamily="18" charset="0"/>
                <a:ea typeface="宋体" panose="02010600030101010101" pitchFamily="2" charset="-122"/>
                <a:hlinkClick r:id="rId3"/>
              </a:rPr>
              <a:t>http://www.youtube.com/watch?v=J5ryLMZTO5M</a:t>
            </a:r>
            <a:endParaRPr lang="en-US" altLang="zh-CN" b="1" dirty="0">
              <a:latin typeface="Times New Roman" panose="02020603050405020304" pitchFamily="18" charset="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Text Box 4"/>
          <p:cNvSpPr txBox="1"/>
          <p:nvPr/>
        </p:nvSpPr>
        <p:spPr>
          <a:xfrm>
            <a:off x="2174875" y="6096000"/>
            <a:ext cx="4759325" cy="581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0"/>
              </a:spcBef>
              <a:buNone/>
            </a:pPr>
            <a:r>
              <a:rPr lang="en-US" altLang="zh-CN" sz="1600" b="1" i="1" dirty="0">
                <a:ea typeface="宋体" panose="02010600030101010101" pitchFamily="2" charset="-122"/>
              </a:rPr>
              <a:t>Pirates of the Carribean</a:t>
            </a:r>
            <a:r>
              <a:rPr lang="en-US" altLang="zh-CN" sz="1600" b="1" dirty="0">
                <a:ea typeface="宋体" panose="02010600030101010101" pitchFamily="2" charset="-122"/>
              </a:rPr>
              <a:t>, Industrial Light and Magic</a:t>
            </a:r>
            <a:endParaRPr lang="en-US" altLang="zh-CN" sz="1600" b="1" dirty="0">
              <a:ea typeface="宋体" panose="02010600030101010101" pitchFamily="2" charset="-122"/>
            </a:endParaRPr>
          </a:p>
          <a:p>
            <a:pPr marL="0" lvl="0" indent="0" algn="ctr" eaLnBrk="1" hangingPunct="1">
              <a:spcBef>
                <a:spcPct val="0"/>
              </a:spcBef>
              <a:buNone/>
            </a:pPr>
            <a:r>
              <a:rPr lang="en-US" altLang="zh-CN" sz="1600" b="1" dirty="0">
                <a:ea typeface="宋体" panose="02010600030101010101" pitchFamily="2" charset="-122"/>
                <a:hlinkClick r:id="rId1"/>
              </a:rPr>
              <a:t>Click here for interactive demo</a:t>
            </a:r>
            <a:endParaRPr lang="en-US" altLang="zh-CN" sz="1600" b="1" dirty="0">
              <a:ea typeface="宋体" panose="02010600030101010101" pitchFamily="2" charset="-122"/>
            </a:endParaRPr>
          </a:p>
        </p:txBody>
      </p:sp>
      <p:sp>
        <p:nvSpPr>
          <p:cNvPr id="40963" name="Rectangle 5"/>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Special effects:  motion capture</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16740" name="Picture 6"/>
          <p:cNvPicPr>
            <a:picLocks noChangeAspect="1"/>
          </p:cNvPicPr>
          <p:nvPr/>
        </p:nvPicPr>
        <p:blipFill>
          <a:blip r:embed="rId2"/>
          <a:stretch>
            <a:fillRect/>
          </a:stretch>
        </p:blipFill>
        <p:spPr>
          <a:xfrm>
            <a:off x="1933575" y="1143000"/>
            <a:ext cx="5276850" cy="2409825"/>
          </a:xfrm>
          <a:prstGeom prst="rect">
            <a:avLst/>
          </a:prstGeom>
          <a:noFill/>
          <a:ln w="9525">
            <a:noFill/>
          </a:ln>
        </p:spPr>
      </p:pic>
      <p:pic>
        <p:nvPicPr>
          <p:cNvPr id="116741" name="Picture 7"/>
          <p:cNvPicPr>
            <a:picLocks noChangeAspect="1"/>
          </p:cNvPicPr>
          <p:nvPr/>
        </p:nvPicPr>
        <p:blipFill>
          <a:blip r:embed="rId3"/>
          <a:stretch>
            <a:fillRect/>
          </a:stretch>
        </p:blipFill>
        <p:spPr>
          <a:xfrm>
            <a:off x="1938338" y="3581400"/>
            <a:ext cx="5267325" cy="2419350"/>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Title 4"/>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Motion capture</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sp>
        <p:nvSpPr>
          <p:cNvPr id="118787" name="Content Placeholder 5"/>
          <p:cNvSpPr>
            <a:spLocks noGrp="1"/>
          </p:cNvSpPr>
          <p:nvPr>
            <p:ph idx="1"/>
          </p:nvPr>
        </p:nvSpPr>
        <p:spPr>
          <a:ln/>
        </p:spPr>
        <p:txBody>
          <a:bodyPr vert="horz" wrap="square" lIns="91440" tIns="45720" rIns="91440" bIns="45720" anchor="t" anchorCtr="0"/>
          <a:p>
            <a:r>
              <a:rPr lang="en-US" altLang="zh-CN" dirty="0">
                <a:ea typeface="宋体" panose="02010600030101010101" pitchFamily="2" charset="-122"/>
              </a:rPr>
              <a:t>Marker-based motion capture</a:t>
            </a:r>
            <a:endParaRPr lang="en-US" altLang="zh-CN" dirty="0">
              <a:ea typeface="宋体" panose="02010600030101010101" pitchFamily="2" charset="-122"/>
            </a:endParaRPr>
          </a:p>
          <a:p>
            <a:pPr lvl="1"/>
            <a:r>
              <a:rPr lang="en-US" altLang="zh-CN" sz="2000" dirty="0">
                <a:ea typeface="宋体" panose="02010600030101010101" pitchFamily="2" charset="-122"/>
                <a:hlinkClick r:id="rId1"/>
              </a:rPr>
              <a:t>http://www.youtube.com/watch?v=V0yT8mwg9nc</a:t>
            </a:r>
            <a:endParaRPr lang="en-US" altLang="zh-CN" sz="2000" dirty="0">
              <a:ea typeface="宋体" panose="02010600030101010101" pitchFamily="2" charset="-122"/>
            </a:endParaRPr>
          </a:p>
          <a:p>
            <a:r>
              <a:rPr lang="en-US" altLang="zh-CN" dirty="0">
                <a:ea typeface="宋体" panose="02010600030101010101" pitchFamily="2" charset="-122"/>
              </a:rPr>
              <a:t>Organic motion</a:t>
            </a:r>
            <a:endParaRPr lang="en-US" altLang="zh-CN" dirty="0">
              <a:ea typeface="宋体" panose="02010600030101010101" pitchFamily="2" charset="-122"/>
            </a:endParaRPr>
          </a:p>
          <a:p>
            <a:r>
              <a:rPr lang="en-US" altLang="zh-CN" sz="1800" dirty="0">
                <a:ea typeface="宋体" panose="02010600030101010101" pitchFamily="2" charset="-122"/>
                <a:hlinkClick r:id="rId2"/>
              </a:rPr>
              <a:t>http://www.organicmotion.com/</a:t>
            </a:r>
            <a:endParaRPr lang="en-US" altLang="zh-CN" sz="1800" dirty="0">
              <a:ea typeface="宋体" panose="02010600030101010101" pitchFamily="2" charset="-122"/>
            </a:endParaRPr>
          </a:p>
        </p:txBody>
      </p:sp>
      <p:pic>
        <p:nvPicPr>
          <p:cNvPr id="118788" name="Picture 3"/>
          <p:cNvPicPr>
            <a:picLocks noChangeAspect="1"/>
          </p:cNvPicPr>
          <p:nvPr/>
        </p:nvPicPr>
        <p:blipFill>
          <a:blip r:embed="rId3"/>
          <a:stretch>
            <a:fillRect/>
          </a:stretch>
        </p:blipFill>
        <p:spPr>
          <a:xfrm>
            <a:off x="1295400" y="3352800"/>
            <a:ext cx="2028825" cy="2857500"/>
          </a:xfrm>
          <a:prstGeom prst="rect">
            <a:avLst/>
          </a:prstGeom>
          <a:noFill/>
          <a:ln w="9525">
            <a:noFill/>
          </a:ln>
        </p:spPr>
      </p:pic>
      <p:pic>
        <p:nvPicPr>
          <p:cNvPr id="118789" name="Picture 5"/>
          <p:cNvPicPr>
            <a:picLocks noChangeAspect="1"/>
          </p:cNvPicPr>
          <p:nvPr/>
        </p:nvPicPr>
        <p:blipFill>
          <a:blip r:embed="rId4"/>
          <a:stretch>
            <a:fillRect/>
          </a:stretch>
        </p:blipFill>
        <p:spPr>
          <a:xfrm>
            <a:off x="4191000" y="3505200"/>
            <a:ext cx="3657600" cy="274320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Sports</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20835" name="Picture 5" descr="first-down-line"/>
          <p:cNvPicPr>
            <a:picLocks noChangeAspect="1"/>
          </p:cNvPicPr>
          <p:nvPr/>
        </p:nvPicPr>
        <p:blipFill>
          <a:blip r:embed="rId1"/>
          <a:stretch>
            <a:fillRect/>
          </a:stretch>
        </p:blipFill>
        <p:spPr>
          <a:xfrm>
            <a:off x="2667000" y="1552575"/>
            <a:ext cx="3810000" cy="2857500"/>
          </a:xfrm>
          <a:prstGeom prst="rect">
            <a:avLst/>
          </a:prstGeom>
          <a:noFill/>
          <a:ln w="9525">
            <a:noFill/>
          </a:ln>
        </p:spPr>
      </p:pic>
      <p:sp>
        <p:nvSpPr>
          <p:cNvPr id="120836" name="Text Box 6"/>
          <p:cNvSpPr txBox="1"/>
          <p:nvPr/>
        </p:nvSpPr>
        <p:spPr>
          <a:xfrm>
            <a:off x="2433638" y="4495800"/>
            <a:ext cx="4246562" cy="581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0"/>
              </a:spcBef>
              <a:buNone/>
            </a:pPr>
            <a:r>
              <a:rPr lang="en-US" altLang="zh-CN" sz="1600" b="1" i="1" dirty="0">
                <a:ea typeface="宋体" panose="02010600030101010101" pitchFamily="2" charset="-122"/>
              </a:rPr>
              <a:t>Sportvision</a:t>
            </a:r>
            <a:r>
              <a:rPr lang="en-US" altLang="zh-CN" sz="1600" b="1" dirty="0">
                <a:ea typeface="宋体" panose="02010600030101010101" pitchFamily="2" charset="-122"/>
              </a:rPr>
              <a:t> first down line</a:t>
            </a:r>
            <a:endParaRPr lang="en-US" altLang="zh-CN" sz="1600" b="1" dirty="0">
              <a:ea typeface="宋体" panose="02010600030101010101" pitchFamily="2" charset="-122"/>
            </a:endParaRPr>
          </a:p>
          <a:p>
            <a:pPr marL="0" lvl="0" indent="0" algn="ctr" eaLnBrk="1" hangingPunct="1">
              <a:spcBef>
                <a:spcPct val="0"/>
              </a:spcBef>
              <a:buNone/>
            </a:pPr>
            <a:r>
              <a:rPr lang="en-US" altLang="zh-CN" sz="1600" b="1" dirty="0">
                <a:ea typeface="宋体" panose="02010600030101010101" pitchFamily="2" charset="-122"/>
              </a:rPr>
              <a:t>Nice </a:t>
            </a:r>
            <a:r>
              <a:rPr lang="en-US" altLang="zh-CN" sz="1600" b="1" dirty="0">
                <a:ea typeface="宋体" panose="02010600030101010101" pitchFamily="2" charset="-122"/>
                <a:hlinkClick r:id="rId2"/>
              </a:rPr>
              <a:t>explanation</a:t>
            </a:r>
            <a:r>
              <a:rPr lang="en-US" altLang="zh-CN" sz="1600" b="1" dirty="0">
                <a:ea typeface="宋体" panose="02010600030101010101" pitchFamily="2" charset="-122"/>
              </a:rPr>
              <a:t> on www.howstuffworks.com</a:t>
            </a:r>
            <a:endParaRPr lang="en-US" altLang="zh-CN" sz="1600" b="1" dirty="0">
              <a:ea typeface="宋体" panose="02010600030101010101" pitchFamily="2" charset="-122"/>
            </a:endParaRPr>
          </a:p>
        </p:txBody>
      </p:sp>
      <p:sp>
        <p:nvSpPr>
          <p:cNvPr id="120837" name="Rectangle 5"/>
          <p:cNvSpPr/>
          <p:nvPr/>
        </p:nvSpPr>
        <p:spPr>
          <a:xfrm>
            <a:off x="2286000" y="5334000"/>
            <a:ext cx="68580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sz="2000" b="1" dirty="0">
                <a:latin typeface="Times New Roman" panose="02020603050405020304" pitchFamily="18" charset="0"/>
                <a:ea typeface="宋体" panose="02010600030101010101" pitchFamily="2" charset="-122"/>
                <a:hlinkClick r:id="rId3"/>
              </a:rPr>
              <a:t>http://www.youtube.com/watch?v=UyPU2l9rdvo</a:t>
            </a:r>
            <a:endParaRPr lang="en-US" altLang="zh-CN" sz="2000" b="1" dirty="0">
              <a:latin typeface="Times New Roman" panose="02020603050405020304" pitchFamily="18"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rPr>
              <a:t>Vision-based interaction (and games)</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22883" name="Picture 5" descr="260px-Wii_Wiimotea">
            <a:hlinkClick r:id="rId1" tooltip="Wii Wiimotea.png"/>
          </p:cNvPr>
          <p:cNvPicPr>
            <a:picLocks noChangeAspect="1"/>
          </p:cNvPicPr>
          <p:nvPr/>
        </p:nvPicPr>
        <p:blipFill>
          <a:blip r:embed="rId2"/>
          <a:stretch>
            <a:fillRect/>
          </a:stretch>
        </p:blipFill>
        <p:spPr>
          <a:xfrm>
            <a:off x="896938" y="1447800"/>
            <a:ext cx="2189162" cy="2905125"/>
          </a:xfrm>
          <a:prstGeom prst="rect">
            <a:avLst/>
          </a:prstGeom>
          <a:noFill/>
          <a:ln w="9525">
            <a:noFill/>
          </a:ln>
        </p:spPr>
      </p:pic>
      <p:pic>
        <p:nvPicPr>
          <p:cNvPr id="122884" name="Picture 7" descr="LA audience plays NewsBreaker Live"/>
          <p:cNvPicPr>
            <a:picLocks noChangeAspect="1"/>
          </p:cNvPicPr>
          <p:nvPr/>
        </p:nvPicPr>
        <p:blipFill>
          <a:blip r:embed="rId3"/>
          <a:stretch>
            <a:fillRect/>
          </a:stretch>
        </p:blipFill>
        <p:spPr>
          <a:xfrm>
            <a:off x="3962400" y="3733800"/>
            <a:ext cx="2971800" cy="1976438"/>
          </a:xfrm>
          <a:prstGeom prst="rect">
            <a:avLst/>
          </a:prstGeom>
          <a:noFill/>
          <a:ln w="9525">
            <a:noFill/>
          </a:ln>
        </p:spPr>
      </p:pic>
      <p:pic>
        <p:nvPicPr>
          <p:cNvPr id="122885" name="Picture 9" descr="Digimask-Demo-2_qjpreviewth"/>
          <p:cNvPicPr>
            <a:picLocks noChangeAspect="1"/>
          </p:cNvPicPr>
          <p:nvPr/>
        </p:nvPicPr>
        <p:blipFill>
          <a:blip r:embed="rId4"/>
          <a:stretch>
            <a:fillRect/>
          </a:stretch>
        </p:blipFill>
        <p:spPr>
          <a:xfrm>
            <a:off x="5638800" y="1516063"/>
            <a:ext cx="2667000" cy="1571625"/>
          </a:xfrm>
          <a:prstGeom prst="rect">
            <a:avLst/>
          </a:prstGeom>
          <a:noFill/>
          <a:ln w="9525">
            <a:noFill/>
          </a:ln>
        </p:spPr>
      </p:pic>
      <p:sp>
        <p:nvSpPr>
          <p:cNvPr id="122886" name="Text Box 10"/>
          <p:cNvSpPr txBox="1"/>
          <p:nvPr/>
        </p:nvSpPr>
        <p:spPr>
          <a:xfrm>
            <a:off x="50800" y="4419600"/>
            <a:ext cx="3333750" cy="1069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sz="1600" b="1" dirty="0">
                <a:ea typeface="宋体" panose="02010600030101010101" pitchFamily="2" charset="-122"/>
              </a:rPr>
              <a:t>Nintendo Wii has camera-based IR</a:t>
            </a:r>
            <a:br>
              <a:rPr lang="en-US" altLang="zh-CN" sz="1600" b="1" dirty="0">
                <a:ea typeface="宋体" panose="02010600030101010101" pitchFamily="2" charset="-122"/>
              </a:rPr>
            </a:br>
            <a:r>
              <a:rPr lang="en-US" altLang="zh-CN" sz="1600" b="1" dirty="0">
                <a:ea typeface="宋体" panose="02010600030101010101" pitchFamily="2" charset="-122"/>
              </a:rPr>
              <a:t>tracking built in.  See </a:t>
            </a:r>
            <a:r>
              <a:rPr lang="en-US" altLang="zh-CN" sz="1600" b="1" dirty="0">
                <a:ea typeface="宋体" panose="02010600030101010101" pitchFamily="2" charset="-122"/>
                <a:hlinkClick r:id="rId5"/>
              </a:rPr>
              <a:t>Lee’s work at</a:t>
            </a:r>
            <a:br>
              <a:rPr lang="en-US" altLang="zh-CN" sz="1600" b="1" dirty="0">
                <a:ea typeface="宋体" panose="02010600030101010101" pitchFamily="2" charset="-122"/>
                <a:hlinkClick r:id="rId5"/>
              </a:rPr>
            </a:br>
            <a:r>
              <a:rPr lang="en-US" altLang="zh-CN" sz="1600" b="1" dirty="0">
                <a:ea typeface="宋体" panose="02010600030101010101" pitchFamily="2" charset="-122"/>
                <a:hlinkClick r:id="rId5"/>
              </a:rPr>
              <a:t>CMU </a:t>
            </a:r>
            <a:r>
              <a:rPr lang="en-US" altLang="zh-CN" sz="1600" b="1" dirty="0">
                <a:ea typeface="宋体" panose="02010600030101010101" pitchFamily="2" charset="-122"/>
              </a:rPr>
              <a:t>on clever tricks on using it to</a:t>
            </a:r>
            <a:br>
              <a:rPr lang="en-US" altLang="zh-CN" sz="1600" b="1" dirty="0">
                <a:ea typeface="宋体" panose="02010600030101010101" pitchFamily="2" charset="-122"/>
              </a:rPr>
            </a:br>
            <a:r>
              <a:rPr lang="en-US" altLang="zh-CN" sz="1600" b="1" dirty="0">
                <a:ea typeface="宋体" panose="02010600030101010101" pitchFamily="2" charset="-122"/>
              </a:rPr>
              <a:t>create a </a:t>
            </a:r>
            <a:r>
              <a:rPr lang="en-US" altLang="zh-CN" sz="1600" b="1" dirty="0">
                <a:ea typeface="宋体" panose="02010600030101010101" pitchFamily="2" charset="-122"/>
                <a:hlinkClick r:id="rId6"/>
              </a:rPr>
              <a:t>multi-touch display</a:t>
            </a:r>
            <a:r>
              <a:rPr lang="en-US" altLang="zh-CN" sz="1600" b="1" dirty="0">
                <a:ea typeface="宋体" panose="02010600030101010101" pitchFamily="2" charset="-122"/>
              </a:rPr>
              <a:t>! </a:t>
            </a:r>
            <a:endParaRPr lang="en-US" altLang="zh-CN" sz="1600" b="1" dirty="0">
              <a:ea typeface="宋体" panose="02010600030101010101" pitchFamily="2" charset="-122"/>
            </a:endParaRPr>
          </a:p>
        </p:txBody>
      </p:sp>
      <p:sp>
        <p:nvSpPr>
          <p:cNvPr id="122887" name="Text Box 11"/>
          <p:cNvSpPr txBox="1"/>
          <p:nvPr/>
        </p:nvSpPr>
        <p:spPr>
          <a:xfrm>
            <a:off x="4800600" y="3121025"/>
            <a:ext cx="38131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sz="1600" b="1" dirty="0">
                <a:ea typeface="宋体" panose="02010600030101010101" pitchFamily="2" charset="-122"/>
                <a:hlinkClick r:id="rId7"/>
              </a:rPr>
              <a:t>Digimask</a:t>
            </a:r>
            <a:r>
              <a:rPr lang="en-US" altLang="zh-CN" sz="1600" b="1" dirty="0">
                <a:ea typeface="宋体" panose="02010600030101010101" pitchFamily="2" charset="-122"/>
              </a:rPr>
              <a:t>:  put your face on a 3D avatar.</a:t>
            </a:r>
            <a:endParaRPr lang="en-US" altLang="zh-CN" sz="1600" b="1" dirty="0">
              <a:ea typeface="宋体" panose="02010600030101010101" pitchFamily="2" charset="-122"/>
            </a:endParaRPr>
          </a:p>
        </p:txBody>
      </p:sp>
      <p:sp>
        <p:nvSpPr>
          <p:cNvPr id="122888" name="Text Box 12"/>
          <p:cNvSpPr txBox="1"/>
          <p:nvPr/>
        </p:nvSpPr>
        <p:spPr>
          <a:xfrm>
            <a:off x="3657600" y="5715000"/>
            <a:ext cx="5132388" cy="581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sz="1600" b="1" i="1" dirty="0">
                <a:solidFill>
                  <a:schemeClr val="tx1"/>
                </a:solidFill>
                <a:ea typeface="宋体" panose="02010600030101010101" pitchFamily="2" charset="-122"/>
                <a:hlinkClick r:id="rId8"/>
              </a:rPr>
              <a:t>“</a:t>
            </a:r>
            <a:r>
              <a:rPr lang="en-US" altLang="zh-CN" sz="1600" b="1" i="1" dirty="0">
                <a:ea typeface="宋体" panose="02010600030101010101" pitchFamily="2" charset="-122"/>
                <a:hlinkClick r:id="rId8"/>
              </a:rPr>
              <a:t>Game turns moviegoers into Human Joysticks”</a:t>
            </a:r>
            <a:r>
              <a:rPr lang="en-US" altLang="zh-CN" sz="1600" b="1" dirty="0">
                <a:ea typeface="宋体" panose="02010600030101010101" pitchFamily="2" charset="-122"/>
                <a:hlinkClick r:id="rId8"/>
              </a:rPr>
              <a:t>, </a:t>
            </a:r>
            <a:r>
              <a:rPr lang="en-US" altLang="zh-CN" sz="1600" b="1" dirty="0">
                <a:ea typeface="宋体" panose="02010600030101010101" pitchFamily="2" charset="-122"/>
              </a:rPr>
              <a:t>CNET</a:t>
            </a:r>
            <a:endParaRPr lang="en-US" altLang="zh-CN" sz="1600" b="1" dirty="0">
              <a:ea typeface="宋体" panose="02010600030101010101" pitchFamily="2" charset="-122"/>
            </a:endParaRPr>
          </a:p>
          <a:p>
            <a:pPr marL="0" lvl="0" indent="0">
              <a:spcBef>
                <a:spcPct val="0"/>
              </a:spcBef>
              <a:buNone/>
            </a:pPr>
            <a:r>
              <a:rPr lang="en-US" altLang="zh-CN" sz="1600" b="1" dirty="0">
                <a:ea typeface="宋体" panose="02010600030101010101" pitchFamily="2" charset="-122"/>
              </a:rPr>
              <a:t>Camera tracking a crowd, based on </a:t>
            </a:r>
            <a:r>
              <a:rPr lang="en-US" altLang="zh-CN" sz="1600" b="1" dirty="0">
                <a:ea typeface="宋体" panose="02010600030101010101" pitchFamily="2" charset="-122"/>
                <a:hlinkClick r:id="rId9"/>
              </a:rPr>
              <a:t>this work</a:t>
            </a:r>
            <a:r>
              <a:rPr lang="en-US" altLang="zh-CN" sz="1600" b="1" dirty="0">
                <a:ea typeface="宋体" panose="02010600030101010101" pitchFamily="2" charset="-122"/>
              </a:rPr>
              <a:t>.</a:t>
            </a:r>
            <a:endParaRPr lang="en-US" altLang="zh-CN" sz="1600" b="1" dirty="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AGV</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（自动导航装置）</a:t>
            </a:r>
            <a:endPar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13315" name="内容占位符 4"/>
          <p:cNvPicPr>
            <a:picLocks noGrp="1" noChangeAspect="1"/>
          </p:cNvPicPr>
          <p:nvPr>
            <p:ph idx="1"/>
          </p:nvPr>
        </p:nvPicPr>
        <p:blipFill>
          <a:blip r:embed="rId1"/>
          <a:srcRect/>
          <a:stretch>
            <a:fillRect/>
          </a:stretch>
        </p:blipFill>
        <p:spPr>
          <a:xfrm>
            <a:off x="533400" y="3962400"/>
            <a:ext cx="3779838" cy="2519363"/>
          </a:xfrm>
          <a:ln/>
        </p:spPr>
      </p:pic>
      <p:pic>
        <p:nvPicPr>
          <p:cNvPr id="13316" name="图片 6"/>
          <p:cNvPicPr>
            <a:picLocks noChangeAspect="1"/>
          </p:cNvPicPr>
          <p:nvPr/>
        </p:nvPicPr>
        <p:blipFill>
          <a:blip r:embed="rId2"/>
          <a:stretch>
            <a:fillRect/>
          </a:stretch>
        </p:blipFill>
        <p:spPr>
          <a:xfrm>
            <a:off x="1905000" y="703263"/>
            <a:ext cx="5119688" cy="2879725"/>
          </a:xfrm>
          <a:prstGeom prst="rect">
            <a:avLst/>
          </a:prstGeom>
          <a:noFill/>
          <a:ln w="9525">
            <a:noFill/>
          </a:ln>
        </p:spPr>
      </p:pic>
      <p:pic>
        <p:nvPicPr>
          <p:cNvPr id="13317" name="图片 8"/>
          <p:cNvPicPr>
            <a:picLocks noChangeAspect="1"/>
          </p:cNvPicPr>
          <p:nvPr/>
        </p:nvPicPr>
        <p:blipFill>
          <a:blip r:embed="rId3"/>
          <a:stretch>
            <a:fillRect/>
          </a:stretch>
        </p:blipFill>
        <p:spPr>
          <a:xfrm>
            <a:off x="4830763" y="3962400"/>
            <a:ext cx="3776662" cy="2519363"/>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Title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rPr>
              <a:t>Vision-based HCI</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endParaRPr>
          </a:p>
        </p:txBody>
      </p:sp>
      <p:sp>
        <p:nvSpPr>
          <p:cNvPr id="124931" name="Content Placeholder 2"/>
          <p:cNvSpPr>
            <a:spLocks noGrp="1"/>
          </p:cNvSpPr>
          <p:nvPr>
            <p:ph idx="1"/>
          </p:nvPr>
        </p:nvSpPr>
        <p:spPr>
          <a:ln/>
        </p:spPr>
        <p:txBody>
          <a:bodyPr vert="horz" wrap="square" lIns="91440" tIns="45720" rIns="91440" bIns="45720" anchor="t" anchorCtr="0"/>
          <a:p>
            <a:r>
              <a:rPr lang="en-US" altLang="zh-CN" dirty="0">
                <a:ea typeface="宋体" panose="02010600030101010101" pitchFamily="2" charset="-122"/>
              </a:rPr>
              <a:t>Reatrix: </a:t>
            </a:r>
            <a:r>
              <a:rPr lang="en-US" altLang="zh-CN" dirty="0">
                <a:ea typeface="宋体" panose="02010600030101010101" pitchFamily="2" charset="-122"/>
                <a:hlinkClick r:id="rId1"/>
              </a:rPr>
              <a:t>http://www.youtube.com/watch?v=QzsQKULMbiU</a:t>
            </a:r>
            <a:endParaRPr lang="en-US" altLang="zh-CN" dirty="0">
              <a:ea typeface="宋体" panose="02010600030101010101" pitchFamily="2" charset="-122"/>
            </a:endParaRPr>
          </a:p>
          <a:p>
            <a:endParaRPr lang="en-US" altLang="zh-CN" dirty="0">
              <a:ea typeface="宋体" panose="02010600030101010101" pitchFamily="2" charset="-122"/>
            </a:endParaRPr>
          </a:p>
        </p:txBody>
      </p:sp>
      <p:pic>
        <p:nvPicPr>
          <p:cNvPr id="124932" name="Picture 5"/>
          <p:cNvPicPr>
            <a:picLocks noChangeAspect="1"/>
          </p:cNvPicPr>
          <p:nvPr/>
        </p:nvPicPr>
        <p:blipFill>
          <a:blip r:embed="rId2"/>
          <a:stretch>
            <a:fillRect/>
          </a:stretch>
        </p:blipFill>
        <p:spPr>
          <a:xfrm>
            <a:off x="2057400" y="2743200"/>
            <a:ext cx="4140200" cy="3048000"/>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Title 3"/>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Gaming</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sp>
        <p:nvSpPr>
          <p:cNvPr id="126979" name="Content Placeholder 4"/>
          <p:cNvSpPr>
            <a:spLocks noGrp="1"/>
          </p:cNvSpPr>
          <p:nvPr>
            <p:ph sz="half" idx="1"/>
          </p:nvPr>
        </p:nvSpPr>
        <p:spPr>
          <a:ln/>
        </p:spPr>
        <p:txBody>
          <a:bodyPr vert="horz" wrap="square" lIns="91440" tIns="45720" rIns="91440" bIns="45720" anchor="t" anchorCtr="0"/>
          <a:p>
            <a:pPr>
              <a:buClrTx/>
              <a:buSzTx/>
              <a:buFontTx/>
            </a:pPr>
            <a:r>
              <a:rPr lang="en-US" altLang="zh-CN" dirty="0">
                <a:ea typeface="宋体" panose="02010600030101010101" pitchFamily="2" charset="-122"/>
              </a:rPr>
              <a:t>Sony Eyetoy</a:t>
            </a:r>
            <a:endParaRPr lang="en-US" altLang="zh-CN" dirty="0">
              <a:ea typeface="宋体" panose="02010600030101010101" pitchFamily="2" charset="-122"/>
            </a:endParaRPr>
          </a:p>
        </p:txBody>
      </p:sp>
      <p:sp>
        <p:nvSpPr>
          <p:cNvPr id="126980" name="Content Placeholder 5"/>
          <p:cNvSpPr>
            <a:spLocks noGrp="1"/>
          </p:cNvSpPr>
          <p:nvPr>
            <p:ph sz="half" idx="2"/>
          </p:nvPr>
        </p:nvSpPr>
        <p:spPr>
          <a:ln/>
        </p:spPr>
        <p:txBody>
          <a:bodyPr vert="horz" wrap="square" lIns="91440" tIns="45720" rIns="91440" bIns="45720" anchor="t" anchorCtr="0"/>
          <a:p>
            <a:pPr>
              <a:buClrTx/>
              <a:buSzTx/>
              <a:buFontTx/>
            </a:pPr>
            <a:r>
              <a:rPr lang="en-US" altLang="zh-CN" dirty="0">
                <a:ea typeface="宋体" panose="02010600030101010101" pitchFamily="2" charset="-122"/>
              </a:rPr>
              <a:t>Microsoft Natal</a:t>
            </a:r>
            <a:endParaRPr lang="en-US" altLang="zh-CN" dirty="0">
              <a:ea typeface="宋体" panose="02010600030101010101" pitchFamily="2" charset="-122"/>
            </a:endParaRPr>
          </a:p>
        </p:txBody>
      </p:sp>
      <p:pic>
        <p:nvPicPr>
          <p:cNvPr id="126981" name="Picture 2"/>
          <p:cNvPicPr>
            <a:picLocks noChangeAspect="1"/>
          </p:cNvPicPr>
          <p:nvPr/>
        </p:nvPicPr>
        <p:blipFill>
          <a:blip r:embed="rId1"/>
          <a:stretch>
            <a:fillRect/>
          </a:stretch>
        </p:blipFill>
        <p:spPr>
          <a:xfrm>
            <a:off x="304800" y="2438400"/>
            <a:ext cx="4137025" cy="2895600"/>
          </a:xfrm>
          <a:prstGeom prst="rect">
            <a:avLst/>
          </a:prstGeom>
          <a:noFill/>
          <a:ln w="9525">
            <a:noFill/>
          </a:ln>
        </p:spPr>
      </p:pic>
      <p:pic>
        <p:nvPicPr>
          <p:cNvPr id="126982" name="Picture 3"/>
          <p:cNvPicPr>
            <a:picLocks noChangeAspect="1"/>
          </p:cNvPicPr>
          <p:nvPr/>
        </p:nvPicPr>
        <p:blipFill>
          <a:blip r:embed="rId2"/>
          <a:stretch>
            <a:fillRect/>
          </a:stretch>
        </p:blipFill>
        <p:spPr>
          <a:xfrm>
            <a:off x="4648200" y="2473325"/>
            <a:ext cx="3810000" cy="2139950"/>
          </a:xfrm>
          <a:prstGeom prst="rect">
            <a:avLst/>
          </a:prstGeom>
          <a:noFill/>
          <a:ln w="9525">
            <a:noFill/>
          </a:ln>
        </p:spPr>
      </p:pic>
      <p:sp>
        <p:nvSpPr>
          <p:cNvPr id="126983" name="Rectangle 6"/>
          <p:cNvSpPr/>
          <p:nvPr/>
        </p:nvSpPr>
        <p:spPr>
          <a:xfrm>
            <a:off x="152400" y="5715000"/>
            <a:ext cx="4572000"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sz="2000" b="1" dirty="0">
                <a:solidFill>
                  <a:schemeClr val="tx1"/>
                </a:solidFill>
                <a:latin typeface="Times New Roman" panose="02020603050405020304" pitchFamily="18" charset="0"/>
                <a:ea typeface="宋体" panose="02010600030101010101" pitchFamily="2" charset="-122"/>
                <a:hlinkClick r:id="rId3"/>
              </a:rPr>
              <a:t>http://www.youtube.com/watch?v=AOXohr4XE-4&amp;feature=related</a:t>
            </a:r>
            <a:endParaRPr lang="en-US" altLang="zh-CN" sz="2000" b="1" dirty="0">
              <a:solidFill>
                <a:schemeClr val="tx1"/>
              </a:solidFill>
              <a:latin typeface="Times New Roman" panose="02020603050405020304" pitchFamily="18" charset="0"/>
              <a:ea typeface="宋体" panose="02010600030101010101" pitchFamily="2" charset="-122"/>
            </a:endParaRPr>
          </a:p>
        </p:txBody>
      </p:sp>
      <p:sp>
        <p:nvSpPr>
          <p:cNvPr id="126984" name="Rectangle 7"/>
          <p:cNvSpPr/>
          <p:nvPr/>
        </p:nvSpPr>
        <p:spPr>
          <a:xfrm>
            <a:off x="4648200" y="5715000"/>
            <a:ext cx="4572000"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sz="2000" b="1" dirty="0">
                <a:solidFill>
                  <a:schemeClr val="tx1"/>
                </a:solidFill>
                <a:latin typeface="Times New Roman" panose="02020603050405020304" pitchFamily="18" charset="0"/>
                <a:ea typeface="宋体" panose="02010600030101010101" pitchFamily="2" charset="-122"/>
                <a:hlinkClick r:id="rId4"/>
              </a:rPr>
              <a:t>http://www.youtube.com/watch?v=1BRSfCuLYHc</a:t>
            </a:r>
            <a:endParaRPr lang="en-US" altLang="zh-CN" sz="20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Title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Looking at people</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sp>
        <p:nvSpPr>
          <p:cNvPr id="129027" name="Content Placeholder 2"/>
          <p:cNvSpPr>
            <a:spLocks noGrp="1"/>
          </p:cNvSpPr>
          <p:nvPr>
            <p:ph idx="1"/>
          </p:nvPr>
        </p:nvSpPr>
        <p:spPr>
          <a:ln/>
        </p:spPr>
        <p:txBody>
          <a:bodyPr vert="horz" wrap="square" lIns="91440" tIns="45720" rIns="91440" bIns="45720" anchor="t" anchorCtr="0"/>
          <a:p>
            <a:r>
              <a:rPr lang="en-US" altLang="zh-CN" sz="1800" dirty="0">
                <a:ea typeface="宋体" panose="02010600030101010101" pitchFamily="2" charset="-122"/>
              </a:rPr>
              <a:t>Hand gesture</a:t>
            </a:r>
            <a:endParaRPr lang="en-US" altLang="zh-CN" sz="1800" dirty="0">
              <a:ea typeface="宋体" panose="02010600030101010101" pitchFamily="2" charset="-122"/>
            </a:endParaRPr>
          </a:p>
          <a:p>
            <a:r>
              <a:rPr lang="en-US" altLang="zh-CN" sz="1800" dirty="0">
                <a:ea typeface="宋体" panose="02010600030101010101" pitchFamily="2" charset="-122"/>
              </a:rPr>
              <a:t>Head pose</a:t>
            </a:r>
            <a:endParaRPr lang="en-US" altLang="zh-CN" sz="1800" dirty="0">
              <a:ea typeface="宋体" panose="02010600030101010101" pitchFamily="2" charset="-122"/>
            </a:endParaRPr>
          </a:p>
          <a:p>
            <a:r>
              <a:rPr lang="en-US" altLang="zh-CN" sz="1800" dirty="0">
                <a:ea typeface="宋体" panose="02010600030101010101" pitchFamily="2" charset="-122"/>
              </a:rPr>
              <a:t>Expression </a:t>
            </a:r>
            <a:endParaRPr lang="en-US" altLang="zh-CN" sz="1800" dirty="0">
              <a:ea typeface="宋体" panose="02010600030101010101" pitchFamily="2" charset="-122"/>
            </a:endParaRPr>
          </a:p>
          <a:p>
            <a:r>
              <a:rPr lang="en-US" altLang="zh-CN" sz="1800" dirty="0">
                <a:ea typeface="宋体" panose="02010600030101010101" pitchFamily="2" charset="-122"/>
              </a:rPr>
              <a:t>Identity </a:t>
            </a:r>
            <a:endParaRPr lang="en-US" altLang="zh-CN" sz="1800" dirty="0">
              <a:ea typeface="宋体" panose="02010600030101010101" pitchFamily="2" charset="-122"/>
            </a:endParaRPr>
          </a:p>
        </p:txBody>
      </p:sp>
      <p:pic>
        <p:nvPicPr>
          <p:cNvPr id="129028" name="Picture 3"/>
          <p:cNvPicPr>
            <a:picLocks noChangeAspect="1"/>
          </p:cNvPicPr>
          <p:nvPr/>
        </p:nvPicPr>
        <p:blipFill>
          <a:blip r:embed="rId1"/>
          <a:stretch>
            <a:fillRect/>
          </a:stretch>
        </p:blipFill>
        <p:spPr>
          <a:xfrm>
            <a:off x="457200" y="3352800"/>
            <a:ext cx="4914900" cy="3276600"/>
          </a:xfrm>
          <a:prstGeom prst="rect">
            <a:avLst/>
          </a:prstGeom>
          <a:noFill/>
          <a:ln w="9525">
            <a:noFill/>
          </a:ln>
        </p:spPr>
      </p:pic>
      <p:pic>
        <p:nvPicPr>
          <p:cNvPr id="129029" name="Picture 2"/>
          <p:cNvPicPr>
            <a:picLocks noChangeAspect="1"/>
          </p:cNvPicPr>
          <p:nvPr/>
        </p:nvPicPr>
        <p:blipFill>
          <a:blip r:embed="rId2"/>
          <a:stretch>
            <a:fillRect/>
          </a:stretch>
        </p:blipFill>
        <p:spPr>
          <a:xfrm>
            <a:off x="6248400" y="1285875"/>
            <a:ext cx="1676400" cy="2168525"/>
          </a:xfrm>
          <a:prstGeom prst="rect">
            <a:avLst/>
          </a:prstGeom>
          <a:noFill/>
          <a:ln w="9525">
            <a:noFill/>
          </a:ln>
        </p:spPr>
      </p:pic>
      <p:pic>
        <p:nvPicPr>
          <p:cNvPr id="129030" name="Picture 3"/>
          <p:cNvPicPr>
            <a:picLocks noChangeAspect="1"/>
          </p:cNvPicPr>
          <p:nvPr/>
        </p:nvPicPr>
        <p:blipFill>
          <a:blip r:embed="rId3"/>
          <a:stretch>
            <a:fillRect/>
          </a:stretch>
        </p:blipFill>
        <p:spPr>
          <a:xfrm>
            <a:off x="5715000" y="3581400"/>
            <a:ext cx="3100388" cy="3028950"/>
          </a:xfrm>
          <a:prstGeom prst="rect">
            <a:avLst/>
          </a:prstGeom>
          <a:noFill/>
          <a:ln w="9525">
            <a:noFill/>
          </a:ln>
        </p:spPr>
      </p:pic>
      <p:sp>
        <p:nvSpPr>
          <p:cNvPr id="129031" name="Rectangle 6"/>
          <p:cNvSpPr/>
          <p:nvPr/>
        </p:nvSpPr>
        <p:spPr>
          <a:xfrm>
            <a:off x="228600" y="2876550"/>
            <a:ext cx="57150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sz="2000" b="1" dirty="0">
                <a:solidFill>
                  <a:schemeClr val="tx1"/>
                </a:solidFill>
                <a:latin typeface="Times New Roman" panose="02020603050405020304" pitchFamily="18" charset="0"/>
                <a:ea typeface="宋体" panose="02010600030101010101" pitchFamily="2" charset="-122"/>
                <a:hlinkClick r:id="rId4"/>
              </a:rPr>
              <a:t>http://www.youtube.com/watch?v=NwVBzx0LMNQ</a:t>
            </a:r>
            <a:endParaRPr lang="en-US" altLang="zh-CN" sz="20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Vision in space</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31075" name="Picture 6" descr="1198865273_31824-1_Sol1369A_WestValley_L257F_br"/>
          <p:cNvPicPr>
            <a:picLocks noChangeAspect="1"/>
          </p:cNvPicPr>
          <p:nvPr/>
        </p:nvPicPr>
        <p:blipFill>
          <a:blip r:embed="rId1"/>
          <a:stretch>
            <a:fillRect/>
          </a:stretch>
        </p:blipFill>
        <p:spPr>
          <a:xfrm>
            <a:off x="304800" y="1276350"/>
            <a:ext cx="8534400" cy="2333625"/>
          </a:xfrm>
          <a:prstGeom prst="rect">
            <a:avLst/>
          </a:prstGeom>
          <a:noFill/>
          <a:ln w="9525">
            <a:noFill/>
          </a:ln>
        </p:spPr>
      </p:pic>
      <p:sp>
        <p:nvSpPr>
          <p:cNvPr id="131076" name="Rectangle 7"/>
          <p:cNvSpPr/>
          <p:nvPr/>
        </p:nvSpPr>
        <p:spPr>
          <a:xfrm>
            <a:off x="685800" y="4343400"/>
            <a:ext cx="8001000" cy="1676400"/>
          </a:xfrm>
          <a:prstGeom prst="rect">
            <a:avLst/>
          </a:prstGeom>
          <a:noFill/>
          <a:ln w="9525">
            <a:noFill/>
          </a:ln>
        </p:spPr>
        <p:txBody>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342900" lvl="0" indent="-342900">
              <a:buNone/>
            </a:pPr>
            <a:r>
              <a:rPr lang="en-US" altLang="zh-CN" sz="2800" b="1" dirty="0">
                <a:ea typeface="宋体" panose="02010600030101010101" pitchFamily="2" charset="-122"/>
              </a:rPr>
              <a:t>Vision systems (JPL) used for several tasks</a:t>
            </a:r>
            <a:endParaRPr lang="en-US" altLang="zh-CN" sz="2800" b="1" dirty="0">
              <a:ea typeface="宋体" panose="02010600030101010101" pitchFamily="2" charset="-122"/>
            </a:endParaRPr>
          </a:p>
          <a:p>
            <a:pPr marL="742950" lvl="1" indent="-285750">
              <a:buChar char="•"/>
            </a:pPr>
            <a:r>
              <a:rPr lang="en-US" altLang="zh-CN" sz="2000" b="1" dirty="0">
                <a:ea typeface="宋体" panose="02010600030101010101" pitchFamily="2" charset="-122"/>
              </a:rPr>
              <a:t>Panorama stitching</a:t>
            </a:r>
            <a:endParaRPr lang="en-US" altLang="zh-CN" sz="2000" b="1" dirty="0">
              <a:ea typeface="宋体" panose="02010600030101010101" pitchFamily="2" charset="-122"/>
            </a:endParaRPr>
          </a:p>
          <a:p>
            <a:pPr marL="742950" lvl="1" indent="-285750">
              <a:buChar char="•"/>
            </a:pPr>
            <a:r>
              <a:rPr lang="en-US" altLang="zh-CN" sz="2000" b="1" dirty="0">
                <a:ea typeface="宋体" panose="02010600030101010101" pitchFamily="2" charset="-122"/>
              </a:rPr>
              <a:t>3D terrain modeling</a:t>
            </a:r>
            <a:endParaRPr lang="en-US" altLang="zh-CN" sz="2000" b="1" dirty="0">
              <a:ea typeface="宋体" panose="02010600030101010101" pitchFamily="2" charset="-122"/>
            </a:endParaRPr>
          </a:p>
          <a:p>
            <a:pPr marL="742950" lvl="1" indent="-285750">
              <a:buChar char="•"/>
            </a:pPr>
            <a:r>
              <a:rPr lang="en-US" altLang="zh-CN" sz="2000" b="1" dirty="0">
                <a:ea typeface="宋体" panose="02010600030101010101" pitchFamily="2" charset="-122"/>
              </a:rPr>
              <a:t>Obstacle detection, position tracking</a:t>
            </a:r>
            <a:endParaRPr lang="en-US" altLang="zh-CN" sz="2000" b="1" dirty="0">
              <a:ea typeface="宋体" panose="02010600030101010101" pitchFamily="2" charset="-122"/>
            </a:endParaRPr>
          </a:p>
          <a:p>
            <a:pPr marL="742950" lvl="1" indent="-285750">
              <a:buChar char="•"/>
            </a:pPr>
            <a:r>
              <a:rPr lang="en-US" altLang="zh-CN" sz="2000" b="1" dirty="0">
                <a:ea typeface="宋体" panose="02010600030101010101" pitchFamily="2" charset="-122"/>
              </a:rPr>
              <a:t>For more, read “</a:t>
            </a:r>
            <a:r>
              <a:rPr lang="en-US" altLang="zh-CN" sz="2000" b="1" dirty="0">
                <a:ea typeface="宋体" panose="02010600030101010101" pitchFamily="2" charset="-122"/>
                <a:hlinkClick r:id="rId2"/>
              </a:rPr>
              <a:t>Computer Vision on Mars</a:t>
            </a:r>
            <a:r>
              <a:rPr lang="en-US" altLang="zh-CN" sz="2000" b="1" dirty="0">
                <a:ea typeface="宋体" panose="02010600030101010101" pitchFamily="2" charset="-122"/>
              </a:rPr>
              <a:t>” by Matthies et al.</a:t>
            </a:r>
            <a:endParaRPr lang="en-US" altLang="zh-CN" sz="2000" b="1" dirty="0">
              <a:ea typeface="宋体" panose="02010600030101010101" pitchFamily="2" charset="-122"/>
            </a:endParaRPr>
          </a:p>
        </p:txBody>
      </p:sp>
      <p:sp>
        <p:nvSpPr>
          <p:cNvPr id="131077" name="Rectangle 8"/>
          <p:cNvSpPr/>
          <p:nvPr/>
        </p:nvSpPr>
        <p:spPr>
          <a:xfrm>
            <a:off x="838200" y="3609975"/>
            <a:ext cx="7772400" cy="58102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sz="1600" b="1" dirty="0">
                <a:ea typeface="宋体" panose="02010600030101010101" pitchFamily="2" charset="-122"/>
                <a:hlinkClick r:id="rId3"/>
              </a:rPr>
              <a:t>NASA'S Mars Exploration Rover Spirit </a:t>
            </a:r>
            <a:r>
              <a:rPr lang="en-US" altLang="zh-CN" sz="1600" b="1" dirty="0">
                <a:ea typeface="宋体" panose="02010600030101010101" pitchFamily="2" charset="-122"/>
              </a:rPr>
              <a:t>captured this westward view from atop </a:t>
            </a:r>
            <a:br>
              <a:rPr lang="en-US" altLang="zh-CN" sz="1600" b="1" dirty="0">
                <a:ea typeface="宋体" panose="02010600030101010101" pitchFamily="2" charset="-122"/>
              </a:rPr>
            </a:br>
            <a:r>
              <a:rPr lang="en-US" altLang="zh-CN" sz="1600" b="1" dirty="0">
                <a:ea typeface="宋体" panose="02010600030101010101" pitchFamily="2" charset="-122"/>
              </a:rPr>
              <a:t>a low plateau where Spirit spent the closing months of 2007. </a:t>
            </a:r>
            <a:endParaRPr lang="en-US" altLang="zh-CN" sz="1600" b="1" dirty="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rPr>
              <a:t>Medical imaging</a:t>
            </a:r>
            <a:endParaRPr kumimoji="0" lang="en-US" altLang="zh-CN"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33123" name="Picture 4" descr="mybrain"/>
          <p:cNvPicPr>
            <a:picLocks noChangeAspect="1"/>
          </p:cNvPicPr>
          <p:nvPr/>
        </p:nvPicPr>
        <p:blipFill>
          <a:blip r:embed="rId1"/>
          <a:stretch>
            <a:fillRect/>
          </a:stretch>
        </p:blipFill>
        <p:spPr>
          <a:xfrm>
            <a:off x="457200" y="1616075"/>
            <a:ext cx="3505200" cy="3505200"/>
          </a:xfrm>
          <a:prstGeom prst="rect">
            <a:avLst/>
          </a:prstGeom>
          <a:noFill/>
          <a:ln w="9525">
            <a:noFill/>
          </a:ln>
        </p:spPr>
      </p:pic>
      <p:pic>
        <p:nvPicPr>
          <p:cNvPr id="133124" name="Picture 5"/>
          <p:cNvPicPr>
            <a:picLocks noChangeAspect="1"/>
          </p:cNvPicPr>
          <p:nvPr/>
        </p:nvPicPr>
        <p:blipFill>
          <a:blip r:embed="rId2"/>
          <a:stretch>
            <a:fillRect/>
          </a:stretch>
        </p:blipFill>
        <p:spPr>
          <a:xfrm>
            <a:off x="4268788" y="1947863"/>
            <a:ext cx="4494212" cy="2852737"/>
          </a:xfrm>
          <a:prstGeom prst="rect">
            <a:avLst/>
          </a:prstGeom>
          <a:noFill/>
          <a:ln w="9525">
            <a:noFill/>
          </a:ln>
        </p:spPr>
      </p:pic>
      <p:sp>
        <p:nvSpPr>
          <p:cNvPr id="133125" name="Rectangle 6"/>
          <p:cNvSpPr/>
          <p:nvPr/>
        </p:nvSpPr>
        <p:spPr>
          <a:xfrm>
            <a:off x="5559425" y="5105400"/>
            <a:ext cx="2149475" cy="581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a:spcBef>
                <a:spcPct val="0"/>
              </a:spcBef>
              <a:buNone/>
            </a:pPr>
            <a:r>
              <a:rPr lang="en-US" altLang="zh-CN" sz="1600" b="1" dirty="0">
                <a:ea typeface="宋体" panose="02010600030101010101" pitchFamily="2" charset="-122"/>
              </a:rPr>
              <a:t>Image guided surgery</a:t>
            </a:r>
            <a:endParaRPr lang="en-US" altLang="zh-CN" sz="1600" b="1" dirty="0">
              <a:ea typeface="宋体" panose="02010600030101010101" pitchFamily="2" charset="-122"/>
            </a:endParaRPr>
          </a:p>
          <a:p>
            <a:pPr marL="0" lvl="0" indent="0" algn="ctr">
              <a:spcBef>
                <a:spcPct val="0"/>
              </a:spcBef>
              <a:buNone/>
            </a:pPr>
            <a:r>
              <a:rPr lang="en-US" altLang="zh-CN" sz="1600" b="1" dirty="0">
                <a:ea typeface="宋体" panose="02010600030101010101" pitchFamily="2" charset="-122"/>
                <a:hlinkClick r:id="rId3"/>
              </a:rPr>
              <a:t>Grimson et al., MIT</a:t>
            </a:r>
            <a:endParaRPr lang="en-US" altLang="zh-CN" sz="1600" b="1" dirty="0">
              <a:ea typeface="宋体" panose="02010600030101010101" pitchFamily="2" charset="-122"/>
            </a:endParaRPr>
          </a:p>
        </p:txBody>
      </p:sp>
      <p:sp>
        <p:nvSpPr>
          <p:cNvPr id="133126" name="Rectangle 7"/>
          <p:cNvSpPr/>
          <p:nvPr/>
        </p:nvSpPr>
        <p:spPr>
          <a:xfrm>
            <a:off x="1611313" y="5210175"/>
            <a:ext cx="1209675" cy="581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a:spcBef>
                <a:spcPct val="0"/>
              </a:spcBef>
              <a:buNone/>
            </a:pPr>
            <a:r>
              <a:rPr lang="en-US" altLang="zh-CN" sz="1600" b="1" dirty="0">
                <a:ea typeface="宋体" panose="02010600030101010101" pitchFamily="2" charset="-122"/>
              </a:rPr>
              <a:t>3D imaging</a:t>
            </a:r>
            <a:endParaRPr lang="en-US" altLang="zh-CN" sz="1600" b="1" dirty="0">
              <a:ea typeface="宋体" panose="02010600030101010101" pitchFamily="2" charset="-122"/>
            </a:endParaRPr>
          </a:p>
          <a:p>
            <a:pPr marL="0" lvl="0" indent="0" algn="ctr">
              <a:spcBef>
                <a:spcPct val="0"/>
              </a:spcBef>
              <a:buNone/>
            </a:pPr>
            <a:r>
              <a:rPr lang="en-US" altLang="zh-CN" sz="1600" b="1" dirty="0">
                <a:ea typeface="宋体" panose="02010600030101010101" pitchFamily="2" charset="-122"/>
              </a:rPr>
              <a:t>MRI, CT</a:t>
            </a:r>
            <a:endParaRPr lang="en-US" altLang="zh-CN" sz="1600" b="1" dirty="0">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Title 2"/>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rPr>
              <a:t>Digital </a:t>
            </a:r>
            <a:r>
              <a:rPr kumimoji="0" lang="en-US" altLang="zh-CN" sz="3200" b="0" i="0" u="none" strike="noStrike" kern="1200" cap="none" spc="0" normalizeH="0" baseline="0" noProof="0" dirty="0" err="1">
                <a:ln>
                  <a:noFill/>
                </a:ln>
                <a:solidFill>
                  <a:schemeClr val="bg1"/>
                </a:solidFill>
                <a:effectLst>
                  <a:outerShdw blurRad="38100" dist="38100" dir="2700000" algn="tl">
                    <a:srgbClr val="000000"/>
                  </a:outerShdw>
                </a:effectLst>
                <a:uLnTx/>
                <a:uFillTx/>
                <a:latin typeface="+mj-lt"/>
                <a:ea typeface="+mj-ea"/>
                <a:cs typeface="+mj-cs"/>
              </a:rPr>
              <a:t>comestics</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rPr>
              <a:t>	</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35171" name="Picture 2"/>
          <p:cNvPicPr>
            <a:picLocks noChangeAspect="1"/>
          </p:cNvPicPr>
          <p:nvPr/>
        </p:nvPicPr>
        <p:blipFill>
          <a:blip r:embed="rId1"/>
          <a:stretch>
            <a:fillRect/>
          </a:stretch>
        </p:blipFill>
        <p:spPr>
          <a:xfrm>
            <a:off x="304800" y="1714500"/>
            <a:ext cx="4191000" cy="3162300"/>
          </a:xfrm>
          <a:prstGeom prst="rect">
            <a:avLst/>
          </a:prstGeom>
          <a:noFill/>
          <a:ln w="9525">
            <a:noFill/>
          </a:ln>
        </p:spPr>
      </p:pic>
      <p:pic>
        <p:nvPicPr>
          <p:cNvPr id="135172" name="Picture 3"/>
          <p:cNvPicPr>
            <a:picLocks noChangeAspect="1"/>
          </p:cNvPicPr>
          <p:nvPr/>
        </p:nvPicPr>
        <p:blipFill>
          <a:blip r:embed="rId2"/>
          <a:stretch>
            <a:fillRect/>
          </a:stretch>
        </p:blipFill>
        <p:spPr>
          <a:xfrm>
            <a:off x="4953000" y="1790700"/>
            <a:ext cx="3378200" cy="3048000"/>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Title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err="1">
                <a:ln>
                  <a:noFill/>
                </a:ln>
                <a:solidFill>
                  <a:schemeClr val="bg1"/>
                </a:solidFill>
                <a:effectLst>
                  <a:outerShdw blurRad="38100" dist="38100" dir="2700000" algn="tl">
                    <a:srgbClr val="000000"/>
                  </a:outerShdw>
                </a:effectLst>
                <a:uLnTx/>
                <a:uFillTx/>
                <a:latin typeface="+mj-lt"/>
                <a:ea typeface="+mj-ea"/>
                <a:cs typeface="+mj-cs"/>
              </a:rPr>
              <a:t>Inpainting</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37219" name="Picture 5"/>
          <p:cNvPicPr>
            <a:picLocks noGrp="1" noChangeAspect="1"/>
          </p:cNvPicPr>
          <p:nvPr>
            <p:ph idx="1"/>
          </p:nvPr>
        </p:nvPicPr>
        <p:blipFill>
          <a:blip r:embed="rId1"/>
          <a:srcRect/>
          <a:stretch>
            <a:fillRect/>
          </a:stretch>
        </p:blipFill>
        <p:spPr>
          <a:xfrm>
            <a:off x="6542088" y="1905000"/>
            <a:ext cx="2601912" cy="2181225"/>
          </a:xfrm>
          <a:ln/>
        </p:spPr>
      </p:pic>
      <p:pic>
        <p:nvPicPr>
          <p:cNvPr id="137220" name="Picture 7"/>
          <p:cNvPicPr>
            <a:picLocks noChangeAspect="1"/>
          </p:cNvPicPr>
          <p:nvPr/>
        </p:nvPicPr>
        <p:blipFill>
          <a:blip r:embed="rId2"/>
          <a:stretch>
            <a:fillRect/>
          </a:stretch>
        </p:blipFill>
        <p:spPr>
          <a:xfrm>
            <a:off x="584200" y="1295400"/>
            <a:ext cx="1778000" cy="2660650"/>
          </a:xfrm>
          <a:prstGeom prst="rect">
            <a:avLst/>
          </a:prstGeom>
          <a:noFill/>
          <a:ln w="9525">
            <a:noFill/>
          </a:ln>
        </p:spPr>
      </p:pic>
      <p:pic>
        <p:nvPicPr>
          <p:cNvPr id="137221" name="Picture 8"/>
          <p:cNvPicPr>
            <a:picLocks noChangeAspect="1"/>
          </p:cNvPicPr>
          <p:nvPr/>
        </p:nvPicPr>
        <p:blipFill>
          <a:blip r:embed="rId3"/>
          <a:stretch>
            <a:fillRect/>
          </a:stretch>
        </p:blipFill>
        <p:spPr>
          <a:xfrm>
            <a:off x="2641600" y="1295400"/>
            <a:ext cx="1781175" cy="2667000"/>
          </a:xfrm>
          <a:prstGeom prst="rect">
            <a:avLst/>
          </a:prstGeom>
          <a:noFill/>
          <a:ln w="9525">
            <a:noFill/>
          </a:ln>
        </p:spPr>
      </p:pic>
      <p:pic>
        <p:nvPicPr>
          <p:cNvPr id="137222" name="Picture 10"/>
          <p:cNvPicPr>
            <a:picLocks noChangeAspect="1"/>
          </p:cNvPicPr>
          <p:nvPr/>
        </p:nvPicPr>
        <p:blipFill>
          <a:blip r:embed="rId4"/>
          <a:stretch>
            <a:fillRect/>
          </a:stretch>
        </p:blipFill>
        <p:spPr>
          <a:xfrm>
            <a:off x="381000" y="4038600"/>
            <a:ext cx="3482975" cy="2362200"/>
          </a:xfrm>
          <a:prstGeom prst="rect">
            <a:avLst/>
          </a:prstGeom>
          <a:noFill/>
          <a:ln w="9525">
            <a:noFill/>
          </a:ln>
        </p:spPr>
      </p:pic>
      <p:pic>
        <p:nvPicPr>
          <p:cNvPr id="137223" name="Picture 11"/>
          <p:cNvPicPr>
            <a:picLocks noChangeAspect="1"/>
          </p:cNvPicPr>
          <p:nvPr/>
        </p:nvPicPr>
        <p:blipFill>
          <a:blip r:embed="rId5"/>
          <a:stretch>
            <a:fillRect/>
          </a:stretch>
        </p:blipFill>
        <p:spPr>
          <a:xfrm>
            <a:off x="3886200" y="4065588"/>
            <a:ext cx="3443288" cy="2335212"/>
          </a:xfrm>
          <a:prstGeom prst="rect">
            <a:avLst/>
          </a:prstGeom>
          <a:noFill/>
          <a:ln w="9525">
            <a:noFill/>
          </a:ln>
        </p:spPr>
      </p:pic>
      <p:sp>
        <p:nvSpPr>
          <p:cNvPr id="137224" name="TextBox 11"/>
          <p:cNvSpPr txBox="1"/>
          <p:nvPr/>
        </p:nvSpPr>
        <p:spPr>
          <a:xfrm>
            <a:off x="685800" y="6324600"/>
            <a:ext cx="40894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b="1" dirty="0">
                <a:latin typeface="Times New Roman" panose="02020603050405020304" pitchFamily="18" charset="0"/>
                <a:ea typeface="宋体" panose="02010600030101010101" pitchFamily="2" charset="-122"/>
              </a:rPr>
              <a:t>Bertalmio et al. SIGGRAPH 00</a:t>
            </a:r>
            <a:endParaRPr lang="en-US" altLang="zh-CN" b="1" dirty="0">
              <a:latin typeface="Times New Roman" panose="02020603050405020304" pitchFamily="18" charset="0"/>
              <a:ea typeface="宋体" panose="02010600030101010101" pitchFamily="2" charset="-122"/>
            </a:endParaRPr>
          </a:p>
        </p:txBody>
      </p:sp>
      <p:pic>
        <p:nvPicPr>
          <p:cNvPr id="137225" name="Picture 4"/>
          <p:cNvPicPr>
            <a:picLocks noChangeAspect="1"/>
          </p:cNvPicPr>
          <p:nvPr/>
        </p:nvPicPr>
        <p:blipFill>
          <a:blip r:embed="rId6"/>
          <a:stretch>
            <a:fillRect/>
          </a:stretch>
        </p:blipFill>
        <p:spPr>
          <a:xfrm>
            <a:off x="4724400" y="1219200"/>
            <a:ext cx="2635250" cy="2209800"/>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Title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err="1">
                <a:ln>
                  <a:noFill/>
                </a:ln>
                <a:solidFill>
                  <a:schemeClr val="bg1"/>
                </a:solidFill>
                <a:effectLst>
                  <a:outerShdw blurRad="38100" dist="38100" dir="2700000" algn="tl">
                    <a:srgbClr val="000000"/>
                  </a:outerShdw>
                </a:effectLst>
                <a:uLnTx/>
                <a:uFillTx/>
                <a:latin typeface="+mj-lt"/>
                <a:ea typeface="+mj-ea"/>
                <a:cs typeface="+mj-cs"/>
              </a:rPr>
              <a:t>Debluring</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mj-ea"/>
              <a:cs typeface="+mj-cs"/>
            </a:endParaRPr>
          </a:p>
        </p:txBody>
      </p:sp>
      <p:pic>
        <p:nvPicPr>
          <p:cNvPr id="139267" name="Picture 4"/>
          <p:cNvPicPr>
            <a:picLocks noChangeAspect="1"/>
          </p:cNvPicPr>
          <p:nvPr/>
        </p:nvPicPr>
        <p:blipFill>
          <a:blip r:embed="rId1"/>
          <a:stretch>
            <a:fillRect/>
          </a:stretch>
        </p:blipFill>
        <p:spPr>
          <a:xfrm>
            <a:off x="685800" y="2133600"/>
            <a:ext cx="7848600" cy="3333750"/>
          </a:xfrm>
          <a:prstGeom prst="rect">
            <a:avLst/>
          </a:prstGeom>
          <a:noFill/>
          <a:ln w="9525">
            <a:noFill/>
          </a:ln>
        </p:spPr>
      </p:pic>
      <p:sp>
        <p:nvSpPr>
          <p:cNvPr id="139268" name="TextBox 4"/>
          <p:cNvSpPr txBox="1"/>
          <p:nvPr/>
        </p:nvSpPr>
        <p:spPr>
          <a:xfrm>
            <a:off x="914400" y="5562600"/>
            <a:ext cx="369411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en-US" altLang="zh-CN" b="1" dirty="0">
                <a:latin typeface="Times New Roman" panose="02020603050405020304" pitchFamily="18" charset="0"/>
                <a:ea typeface="宋体" panose="02010600030101010101" pitchFamily="2" charset="-122"/>
              </a:rPr>
              <a:t>Fergus et al. SIGGRAPH 06</a:t>
            </a:r>
            <a:endParaRPr lang="en-US" altLang="zh-CN" b="1" dirty="0">
              <a:latin typeface="Times New Roman" panose="02020603050405020304" pitchFamily="18" charset="0"/>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505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Applications of vision</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grpSp>
        <p:nvGrpSpPr>
          <p:cNvPr id="685079" name="Group 23"/>
          <p:cNvGrpSpPr/>
          <p:nvPr/>
        </p:nvGrpSpPr>
        <p:grpSpPr>
          <a:xfrm>
            <a:off x="5657850" y="3867150"/>
            <a:ext cx="3600450" cy="2838450"/>
            <a:chOff x="3564" y="2436"/>
            <a:chExt cx="2268" cy="1788"/>
          </a:xfrm>
        </p:grpSpPr>
        <p:sp>
          <p:nvSpPr>
            <p:cNvPr id="141332" name="Text Box 17"/>
            <p:cNvSpPr txBox="1"/>
            <p:nvPr/>
          </p:nvSpPr>
          <p:spPr>
            <a:xfrm>
              <a:off x="3564" y="3647"/>
              <a:ext cx="2268" cy="57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Driver assistance</a:t>
              </a:r>
              <a:br>
                <a:rPr lang="en-US" altLang="zh-CN" sz="1800" dirty="0">
                  <a:ea typeface="宋体" panose="02010600030101010101" pitchFamily="2" charset="-122"/>
                </a:rPr>
              </a:br>
              <a:r>
                <a:rPr lang="en-US" altLang="zh-CN" sz="1800" dirty="0">
                  <a:ea typeface="宋体" panose="02010600030101010101" pitchFamily="2" charset="-122"/>
                </a:rPr>
                <a:t>(collision warning, lane departure </a:t>
              </a:r>
              <a:br>
                <a:rPr lang="en-US" altLang="zh-CN" sz="1800" dirty="0">
                  <a:ea typeface="宋体" panose="02010600030101010101" pitchFamily="2" charset="-122"/>
                </a:rPr>
              </a:br>
              <a:r>
                <a:rPr lang="en-US" altLang="zh-CN" sz="1800" dirty="0">
                  <a:ea typeface="宋体" panose="02010600030101010101" pitchFamily="2" charset="-122"/>
                </a:rPr>
                <a:t>warning, rear object detection)</a:t>
              </a:r>
              <a:endParaRPr lang="en-US" altLang="zh-CN" sz="1800" dirty="0">
                <a:ea typeface="宋体" panose="02010600030101010101" pitchFamily="2" charset="-122"/>
              </a:endParaRPr>
            </a:p>
          </p:txBody>
        </p:sp>
        <p:pic>
          <p:nvPicPr>
            <p:cNvPr id="141333" name="Picture 8"/>
            <p:cNvPicPr>
              <a:picLocks noChangeAspect="1"/>
            </p:cNvPicPr>
            <p:nvPr/>
          </p:nvPicPr>
          <p:blipFill>
            <a:blip r:embed="rId1"/>
            <a:stretch>
              <a:fillRect/>
            </a:stretch>
          </p:blipFill>
          <p:spPr>
            <a:xfrm>
              <a:off x="3888" y="2436"/>
              <a:ext cx="1600" cy="1216"/>
            </a:xfrm>
            <a:prstGeom prst="rect">
              <a:avLst/>
            </a:prstGeom>
            <a:noFill/>
            <a:ln w="19050">
              <a:noFill/>
            </a:ln>
          </p:spPr>
        </p:pic>
      </p:grpSp>
      <p:sp>
        <p:nvSpPr>
          <p:cNvPr id="141316" name="Text Box 10"/>
          <p:cNvSpPr txBox="1"/>
          <p:nvPr/>
        </p:nvSpPr>
        <p:spPr>
          <a:xfrm>
            <a:off x="127000" y="6507163"/>
            <a:ext cx="2540000" cy="274637"/>
          </a:xfrm>
          <a:prstGeom prst="rect">
            <a:avLst/>
          </a:prstGeom>
          <a:noFill/>
          <a:ln w="19050">
            <a:noFill/>
          </a:ln>
        </p:spPr>
        <p:txBody>
          <a:bodyPr>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Sources: K. Grauman, L. Fei-Fei</a:t>
            </a:r>
            <a:endParaRPr lang="en-US" altLang="zh-CN" sz="1200" dirty="0">
              <a:ea typeface="宋体" panose="02010600030101010101" pitchFamily="2" charset="-122"/>
            </a:endParaRPr>
          </a:p>
        </p:txBody>
      </p:sp>
      <p:grpSp>
        <p:nvGrpSpPr>
          <p:cNvPr id="685074" name="Group 18"/>
          <p:cNvGrpSpPr/>
          <p:nvPr/>
        </p:nvGrpSpPr>
        <p:grpSpPr>
          <a:xfrm>
            <a:off x="304800" y="762000"/>
            <a:ext cx="2436813" cy="2576513"/>
            <a:chOff x="192" y="480"/>
            <a:chExt cx="1535" cy="1623"/>
          </a:xfrm>
        </p:grpSpPr>
        <p:pic>
          <p:nvPicPr>
            <p:cNvPr id="141330" name="Picture 4"/>
            <p:cNvPicPr>
              <a:picLocks noChangeAspect="1"/>
            </p:cNvPicPr>
            <p:nvPr/>
          </p:nvPicPr>
          <p:blipFill>
            <a:blip r:embed="rId2"/>
            <a:stretch>
              <a:fillRect/>
            </a:stretch>
          </p:blipFill>
          <p:spPr>
            <a:xfrm>
              <a:off x="192" y="480"/>
              <a:ext cx="1535" cy="1355"/>
            </a:xfrm>
            <a:prstGeom prst="rect">
              <a:avLst/>
            </a:prstGeom>
            <a:noFill/>
            <a:ln w="19050">
              <a:noFill/>
            </a:ln>
          </p:spPr>
        </p:pic>
        <p:sp>
          <p:nvSpPr>
            <p:cNvPr id="141331" name="Text Box 12"/>
            <p:cNvSpPr txBox="1"/>
            <p:nvPr/>
          </p:nvSpPr>
          <p:spPr>
            <a:xfrm>
              <a:off x="348" y="1872"/>
              <a:ext cx="1284"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Factory inspection</a:t>
              </a:r>
              <a:endParaRPr lang="en-US" altLang="zh-CN" sz="1800" dirty="0">
                <a:ea typeface="宋体" panose="02010600030101010101" pitchFamily="2" charset="-122"/>
              </a:endParaRPr>
            </a:p>
          </p:txBody>
        </p:sp>
      </p:grpSp>
      <p:grpSp>
        <p:nvGrpSpPr>
          <p:cNvPr id="685076" name="Group 20"/>
          <p:cNvGrpSpPr/>
          <p:nvPr/>
        </p:nvGrpSpPr>
        <p:grpSpPr>
          <a:xfrm>
            <a:off x="5943600" y="762000"/>
            <a:ext cx="2895600" cy="2851150"/>
            <a:chOff x="3744" y="480"/>
            <a:chExt cx="1824" cy="1796"/>
          </a:xfrm>
        </p:grpSpPr>
        <p:pic>
          <p:nvPicPr>
            <p:cNvPr id="141328" name="Picture 5"/>
            <p:cNvPicPr>
              <a:picLocks noChangeAspect="1"/>
            </p:cNvPicPr>
            <p:nvPr/>
          </p:nvPicPr>
          <p:blipFill>
            <a:blip r:embed="rId3"/>
            <a:stretch>
              <a:fillRect/>
            </a:stretch>
          </p:blipFill>
          <p:spPr>
            <a:xfrm>
              <a:off x="3744" y="480"/>
              <a:ext cx="1824" cy="1338"/>
            </a:xfrm>
            <a:prstGeom prst="rect">
              <a:avLst/>
            </a:prstGeom>
            <a:noFill/>
            <a:ln w="19050">
              <a:noFill/>
            </a:ln>
          </p:spPr>
        </p:pic>
        <p:sp>
          <p:nvSpPr>
            <p:cNvPr id="141329" name="Text Box 13"/>
            <p:cNvSpPr txBox="1"/>
            <p:nvPr/>
          </p:nvSpPr>
          <p:spPr>
            <a:xfrm>
              <a:off x="3964" y="1872"/>
              <a:ext cx="1420" cy="404"/>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Monitoring for safety</a:t>
              </a:r>
              <a:br>
                <a:rPr lang="en-US" altLang="zh-CN" sz="1800" dirty="0">
                  <a:ea typeface="宋体" panose="02010600030101010101" pitchFamily="2" charset="-122"/>
                </a:rPr>
              </a:br>
              <a:r>
                <a:rPr lang="en-US" altLang="zh-CN" sz="1800" dirty="0">
                  <a:ea typeface="宋体" panose="02010600030101010101" pitchFamily="2" charset="-122"/>
                </a:rPr>
                <a:t>(Poseidon)</a:t>
              </a:r>
              <a:endParaRPr lang="en-US" altLang="zh-CN" sz="1800" dirty="0">
                <a:ea typeface="宋体" panose="02010600030101010101" pitchFamily="2" charset="-122"/>
              </a:endParaRPr>
            </a:p>
          </p:txBody>
        </p:sp>
      </p:grpSp>
      <p:grpSp>
        <p:nvGrpSpPr>
          <p:cNvPr id="685075" name="Group 19"/>
          <p:cNvGrpSpPr/>
          <p:nvPr/>
        </p:nvGrpSpPr>
        <p:grpSpPr>
          <a:xfrm>
            <a:off x="2851150" y="762000"/>
            <a:ext cx="2906713" cy="2851150"/>
            <a:chOff x="1824" y="480"/>
            <a:chExt cx="1831" cy="1796"/>
          </a:xfrm>
        </p:grpSpPr>
        <p:pic>
          <p:nvPicPr>
            <p:cNvPr id="141326" name="Picture 6"/>
            <p:cNvPicPr>
              <a:picLocks noChangeAspect="1"/>
            </p:cNvPicPr>
            <p:nvPr/>
          </p:nvPicPr>
          <p:blipFill>
            <a:blip r:embed="rId4"/>
            <a:stretch>
              <a:fillRect/>
            </a:stretch>
          </p:blipFill>
          <p:spPr>
            <a:xfrm>
              <a:off x="1824" y="480"/>
              <a:ext cx="1831" cy="1344"/>
            </a:xfrm>
            <a:prstGeom prst="rect">
              <a:avLst/>
            </a:prstGeom>
            <a:noFill/>
            <a:ln w="19050">
              <a:noFill/>
            </a:ln>
          </p:spPr>
        </p:pic>
        <p:sp>
          <p:nvSpPr>
            <p:cNvPr id="141327" name="Text Box 14"/>
            <p:cNvSpPr txBox="1"/>
            <p:nvPr/>
          </p:nvSpPr>
          <p:spPr>
            <a:xfrm>
              <a:off x="1931" y="1872"/>
              <a:ext cx="1604" cy="404"/>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Reading license plates,</a:t>
              </a:r>
              <a:br>
                <a:rPr lang="en-US" altLang="zh-CN" sz="1800" dirty="0">
                  <a:ea typeface="宋体" panose="02010600030101010101" pitchFamily="2" charset="-122"/>
                </a:rPr>
              </a:br>
              <a:r>
                <a:rPr lang="en-US" altLang="zh-CN" sz="1800" dirty="0">
                  <a:ea typeface="宋体" panose="02010600030101010101" pitchFamily="2" charset="-122"/>
                </a:rPr>
                <a:t>checks, ZIP codes</a:t>
              </a:r>
              <a:endParaRPr lang="en-US" altLang="zh-CN" sz="1800" dirty="0">
                <a:ea typeface="宋体" panose="02010600030101010101" pitchFamily="2" charset="-122"/>
              </a:endParaRPr>
            </a:p>
          </p:txBody>
        </p:sp>
      </p:grpSp>
      <p:grpSp>
        <p:nvGrpSpPr>
          <p:cNvPr id="685077" name="Group 21"/>
          <p:cNvGrpSpPr/>
          <p:nvPr/>
        </p:nvGrpSpPr>
        <p:grpSpPr>
          <a:xfrm>
            <a:off x="228600" y="3867150"/>
            <a:ext cx="2514600" cy="2290763"/>
            <a:chOff x="144" y="2436"/>
            <a:chExt cx="1584" cy="1443"/>
          </a:xfrm>
        </p:grpSpPr>
        <p:pic>
          <p:nvPicPr>
            <p:cNvPr id="141324" name="Picture 11"/>
            <p:cNvPicPr>
              <a:picLocks noChangeAspect="1"/>
            </p:cNvPicPr>
            <p:nvPr/>
          </p:nvPicPr>
          <p:blipFill>
            <a:blip r:embed="rId5"/>
            <a:stretch>
              <a:fillRect/>
            </a:stretch>
          </p:blipFill>
          <p:spPr>
            <a:xfrm>
              <a:off x="144" y="2436"/>
              <a:ext cx="1584" cy="1193"/>
            </a:xfrm>
            <a:prstGeom prst="rect">
              <a:avLst/>
            </a:prstGeom>
            <a:noFill/>
            <a:ln w="19050">
              <a:noFill/>
            </a:ln>
          </p:spPr>
        </p:pic>
        <p:sp>
          <p:nvSpPr>
            <p:cNvPr id="141325" name="Text Box 15"/>
            <p:cNvSpPr txBox="1"/>
            <p:nvPr/>
          </p:nvSpPr>
          <p:spPr>
            <a:xfrm>
              <a:off x="472" y="3648"/>
              <a:ext cx="900"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Surveillance</a:t>
              </a:r>
              <a:endParaRPr lang="en-US" altLang="zh-CN" sz="1800" dirty="0">
                <a:ea typeface="宋体" panose="02010600030101010101" pitchFamily="2" charset="-122"/>
              </a:endParaRPr>
            </a:p>
          </p:txBody>
        </p:sp>
      </p:grpSp>
      <p:grpSp>
        <p:nvGrpSpPr>
          <p:cNvPr id="685078" name="Group 22"/>
          <p:cNvGrpSpPr/>
          <p:nvPr/>
        </p:nvGrpSpPr>
        <p:grpSpPr>
          <a:xfrm>
            <a:off x="2895600" y="3867150"/>
            <a:ext cx="2805113" cy="2565400"/>
            <a:chOff x="1824" y="2436"/>
            <a:chExt cx="1767" cy="1616"/>
          </a:xfrm>
        </p:grpSpPr>
        <p:pic>
          <p:nvPicPr>
            <p:cNvPr id="141322" name="Picture 7"/>
            <p:cNvPicPr>
              <a:picLocks noChangeAspect="1"/>
            </p:cNvPicPr>
            <p:nvPr/>
          </p:nvPicPr>
          <p:blipFill>
            <a:blip r:embed="rId6"/>
            <a:stretch>
              <a:fillRect/>
            </a:stretch>
          </p:blipFill>
          <p:spPr>
            <a:xfrm>
              <a:off x="1824" y="2436"/>
              <a:ext cx="1767" cy="1212"/>
            </a:xfrm>
            <a:prstGeom prst="rect">
              <a:avLst/>
            </a:prstGeom>
            <a:noFill/>
            <a:ln w="19050">
              <a:noFill/>
            </a:ln>
          </p:spPr>
        </p:pic>
        <p:sp>
          <p:nvSpPr>
            <p:cNvPr id="141323" name="Text Box 16"/>
            <p:cNvSpPr txBox="1"/>
            <p:nvPr/>
          </p:nvSpPr>
          <p:spPr>
            <a:xfrm>
              <a:off x="1980" y="3648"/>
              <a:ext cx="1428" cy="404"/>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Autonomous driving,</a:t>
              </a:r>
              <a:br>
                <a:rPr lang="en-US" altLang="zh-CN" sz="1800" dirty="0">
                  <a:ea typeface="宋体" panose="02010600030101010101" pitchFamily="2" charset="-122"/>
                </a:rPr>
              </a:br>
              <a:r>
                <a:rPr lang="en-US" altLang="zh-CN" sz="1800" dirty="0">
                  <a:ea typeface="宋体" panose="02010600030101010101" pitchFamily="2" charset="-122"/>
                </a:rPr>
                <a:t>robot navigation</a:t>
              </a:r>
              <a:endParaRPr lang="en-US" altLang="zh-CN" sz="1800" dirty="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5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5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50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50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5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710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Applications of vision</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grpSp>
        <p:nvGrpSpPr>
          <p:cNvPr id="687135" name="Group 31"/>
          <p:cNvGrpSpPr/>
          <p:nvPr/>
        </p:nvGrpSpPr>
        <p:grpSpPr>
          <a:xfrm>
            <a:off x="152400" y="1143000"/>
            <a:ext cx="2514600" cy="2286000"/>
            <a:chOff x="96" y="720"/>
            <a:chExt cx="1584" cy="1440"/>
          </a:xfrm>
        </p:grpSpPr>
        <p:pic>
          <p:nvPicPr>
            <p:cNvPr id="143380" name="Picture 10"/>
            <p:cNvPicPr>
              <a:picLocks noChangeAspect="1"/>
            </p:cNvPicPr>
            <p:nvPr/>
          </p:nvPicPr>
          <p:blipFill>
            <a:blip r:embed="rId1"/>
            <a:srcRect l="12740"/>
            <a:stretch>
              <a:fillRect/>
            </a:stretch>
          </p:blipFill>
          <p:spPr>
            <a:xfrm>
              <a:off x="97" y="720"/>
              <a:ext cx="1583" cy="1189"/>
            </a:xfrm>
            <a:prstGeom prst="rect">
              <a:avLst/>
            </a:prstGeom>
            <a:noFill/>
            <a:ln w="19050">
              <a:noFill/>
            </a:ln>
          </p:spPr>
        </p:pic>
        <p:sp>
          <p:nvSpPr>
            <p:cNvPr id="143381" name="Text Box 20"/>
            <p:cNvSpPr txBox="1"/>
            <p:nvPr/>
          </p:nvSpPr>
          <p:spPr>
            <a:xfrm>
              <a:off x="96" y="1929"/>
              <a:ext cx="1532"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Assistive technologies</a:t>
              </a:r>
              <a:endParaRPr lang="en-US" altLang="zh-CN" sz="1800" dirty="0">
                <a:ea typeface="宋体" panose="02010600030101010101" pitchFamily="2" charset="-122"/>
              </a:endParaRPr>
            </a:p>
          </p:txBody>
        </p:sp>
      </p:grpSp>
      <p:grpSp>
        <p:nvGrpSpPr>
          <p:cNvPr id="687136" name="Group 32"/>
          <p:cNvGrpSpPr/>
          <p:nvPr/>
        </p:nvGrpSpPr>
        <p:grpSpPr>
          <a:xfrm>
            <a:off x="2971800" y="1154113"/>
            <a:ext cx="2514600" cy="2535237"/>
            <a:chOff x="1872" y="727"/>
            <a:chExt cx="1584" cy="1597"/>
          </a:xfrm>
        </p:grpSpPr>
        <p:pic>
          <p:nvPicPr>
            <p:cNvPr id="143378" name="Picture 9"/>
            <p:cNvPicPr>
              <a:picLocks noChangeAspect="1"/>
            </p:cNvPicPr>
            <p:nvPr/>
          </p:nvPicPr>
          <p:blipFill>
            <a:blip r:embed="rId2"/>
            <a:srcRect l="3387" r="3387"/>
            <a:stretch>
              <a:fillRect/>
            </a:stretch>
          </p:blipFill>
          <p:spPr>
            <a:xfrm>
              <a:off x="1872" y="727"/>
              <a:ext cx="1584" cy="1193"/>
            </a:xfrm>
            <a:prstGeom prst="rect">
              <a:avLst/>
            </a:prstGeom>
            <a:noFill/>
            <a:ln w="9525">
              <a:noFill/>
            </a:ln>
          </p:spPr>
        </p:pic>
        <p:sp>
          <p:nvSpPr>
            <p:cNvPr id="143379" name="Text Box 21"/>
            <p:cNvSpPr txBox="1"/>
            <p:nvPr/>
          </p:nvSpPr>
          <p:spPr>
            <a:xfrm>
              <a:off x="2148" y="1920"/>
              <a:ext cx="1068" cy="404"/>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Entertainment</a:t>
              </a:r>
              <a:br>
                <a:rPr lang="en-US" altLang="zh-CN" sz="1800" dirty="0">
                  <a:ea typeface="宋体" panose="02010600030101010101" pitchFamily="2" charset="-122"/>
                </a:rPr>
              </a:br>
              <a:r>
                <a:rPr lang="en-US" altLang="zh-CN" sz="1800" dirty="0">
                  <a:ea typeface="宋体" panose="02010600030101010101" pitchFamily="2" charset="-122"/>
                </a:rPr>
                <a:t>(Sony EyeToy)</a:t>
              </a:r>
              <a:endParaRPr lang="en-US" altLang="zh-CN" sz="1800" dirty="0">
                <a:ea typeface="宋体" panose="02010600030101010101" pitchFamily="2" charset="-122"/>
              </a:endParaRPr>
            </a:p>
          </p:txBody>
        </p:sp>
      </p:grpSp>
      <p:grpSp>
        <p:nvGrpSpPr>
          <p:cNvPr id="687137" name="Group 33"/>
          <p:cNvGrpSpPr/>
          <p:nvPr/>
        </p:nvGrpSpPr>
        <p:grpSpPr>
          <a:xfrm>
            <a:off x="5715000" y="1112838"/>
            <a:ext cx="3276600" cy="2301875"/>
            <a:chOff x="3600" y="701"/>
            <a:chExt cx="2064" cy="1450"/>
          </a:xfrm>
        </p:grpSpPr>
        <p:pic>
          <p:nvPicPr>
            <p:cNvPr id="143376" name="Picture 4"/>
            <p:cNvPicPr>
              <a:picLocks noChangeAspect="1"/>
            </p:cNvPicPr>
            <p:nvPr/>
          </p:nvPicPr>
          <p:blipFill>
            <a:blip r:embed="rId3"/>
            <a:stretch>
              <a:fillRect/>
            </a:stretch>
          </p:blipFill>
          <p:spPr>
            <a:xfrm>
              <a:off x="3600" y="701"/>
              <a:ext cx="2064" cy="1219"/>
            </a:xfrm>
            <a:prstGeom prst="rect">
              <a:avLst/>
            </a:prstGeom>
            <a:noFill/>
            <a:ln w="19050">
              <a:noFill/>
            </a:ln>
          </p:spPr>
        </p:pic>
        <p:sp>
          <p:nvSpPr>
            <p:cNvPr id="143377" name="Text Box 22"/>
            <p:cNvSpPr txBox="1"/>
            <p:nvPr/>
          </p:nvSpPr>
          <p:spPr>
            <a:xfrm>
              <a:off x="3888" y="1920"/>
              <a:ext cx="1452"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Movie special effects</a:t>
              </a:r>
              <a:endParaRPr lang="en-US" altLang="zh-CN" sz="1800" dirty="0">
                <a:ea typeface="宋体" panose="02010600030101010101" pitchFamily="2" charset="-122"/>
              </a:endParaRPr>
            </a:p>
          </p:txBody>
        </p:sp>
      </p:grpSp>
      <p:grpSp>
        <p:nvGrpSpPr>
          <p:cNvPr id="687138" name="Group 34"/>
          <p:cNvGrpSpPr/>
          <p:nvPr/>
        </p:nvGrpSpPr>
        <p:grpSpPr>
          <a:xfrm>
            <a:off x="152400" y="4114800"/>
            <a:ext cx="5334000" cy="2317750"/>
            <a:chOff x="96" y="2592"/>
            <a:chExt cx="3360" cy="1460"/>
          </a:xfrm>
        </p:grpSpPr>
        <p:pic>
          <p:nvPicPr>
            <p:cNvPr id="143373" name="Picture 15"/>
            <p:cNvPicPr>
              <a:picLocks noChangeAspect="1"/>
            </p:cNvPicPr>
            <p:nvPr/>
          </p:nvPicPr>
          <p:blipFill>
            <a:blip r:embed="rId4"/>
            <a:srcRect l="3079" t="5048" b="8725"/>
            <a:stretch>
              <a:fillRect/>
            </a:stretch>
          </p:blipFill>
          <p:spPr>
            <a:xfrm>
              <a:off x="96" y="2592"/>
              <a:ext cx="1160" cy="1056"/>
            </a:xfrm>
            <a:prstGeom prst="rect">
              <a:avLst/>
            </a:prstGeom>
            <a:noFill/>
            <a:ln w="9525">
              <a:noFill/>
            </a:ln>
          </p:spPr>
        </p:pic>
        <p:pic>
          <p:nvPicPr>
            <p:cNvPr id="143374" name="Picture 19"/>
            <p:cNvPicPr>
              <a:picLocks noChangeAspect="1"/>
            </p:cNvPicPr>
            <p:nvPr/>
          </p:nvPicPr>
          <p:blipFill>
            <a:blip r:embed="rId5"/>
            <a:stretch>
              <a:fillRect/>
            </a:stretch>
          </p:blipFill>
          <p:spPr>
            <a:xfrm>
              <a:off x="1291" y="2592"/>
              <a:ext cx="2165" cy="1052"/>
            </a:xfrm>
            <a:prstGeom prst="rect">
              <a:avLst/>
            </a:prstGeom>
            <a:noFill/>
            <a:ln w="9525">
              <a:noFill/>
            </a:ln>
          </p:spPr>
        </p:pic>
        <p:sp>
          <p:nvSpPr>
            <p:cNvPr id="143375" name="Text Box 23"/>
            <p:cNvSpPr txBox="1"/>
            <p:nvPr/>
          </p:nvSpPr>
          <p:spPr>
            <a:xfrm>
              <a:off x="180" y="3648"/>
              <a:ext cx="3228" cy="404"/>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Digital cameras (face detection for setting focus, </a:t>
              </a:r>
              <a:br>
                <a:rPr lang="en-US" altLang="zh-CN" sz="1800" dirty="0">
                  <a:ea typeface="宋体" panose="02010600030101010101" pitchFamily="2" charset="-122"/>
                </a:rPr>
              </a:br>
              <a:r>
                <a:rPr lang="en-US" altLang="zh-CN" sz="1800" dirty="0">
                  <a:ea typeface="宋体" panose="02010600030101010101" pitchFamily="2" charset="-122"/>
                </a:rPr>
                <a:t>exposure)</a:t>
              </a:r>
              <a:endParaRPr lang="en-US" altLang="zh-CN" sz="1800" dirty="0">
                <a:ea typeface="宋体" panose="02010600030101010101" pitchFamily="2" charset="-122"/>
              </a:endParaRPr>
            </a:p>
          </p:txBody>
        </p:sp>
      </p:grpSp>
      <p:sp>
        <p:nvSpPr>
          <p:cNvPr id="143367" name="Text Box 25"/>
          <p:cNvSpPr txBox="1"/>
          <p:nvPr/>
        </p:nvSpPr>
        <p:spPr>
          <a:xfrm>
            <a:off x="127000" y="6507163"/>
            <a:ext cx="2540000" cy="274637"/>
          </a:xfrm>
          <a:prstGeom prst="rect">
            <a:avLst/>
          </a:prstGeom>
          <a:noFill/>
          <a:ln w="19050">
            <a:noFill/>
          </a:ln>
        </p:spPr>
        <p:txBody>
          <a:bodyPr>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Sources: K. Grauman, L. Fei-Fei</a:t>
            </a:r>
            <a:endParaRPr lang="en-US" altLang="zh-CN" sz="1200" dirty="0">
              <a:ea typeface="宋体" panose="02010600030101010101" pitchFamily="2" charset="-122"/>
            </a:endParaRPr>
          </a:p>
        </p:txBody>
      </p:sp>
      <p:grpSp>
        <p:nvGrpSpPr>
          <p:cNvPr id="687139" name="Group 35"/>
          <p:cNvGrpSpPr/>
          <p:nvPr/>
        </p:nvGrpSpPr>
        <p:grpSpPr>
          <a:xfrm>
            <a:off x="5791200" y="4114800"/>
            <a:ext cx="3124200" cy="2362200"/>
            <a:chOff x="3648" y="2592"/>
            <a:chExt cx="1968" cy="1488"/>
          </a:xfrm>
        </p:grpSpPr>
        <p:sp>
          <p:nvSpPr>
            <p:cNvPr id="143369" name="Text Box 24"/>
            <p:cNvSpPr txBox="1"/>
            <p:nvPr/>
          </p:nvSpPr>
          <p:spPr>
            <a:xfrm>
              <a:off x="4156" y="3676"/>
              <a:ext cx="1028" cy="404"/>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Visual search</a:t>
              </a:r>
              <a:br>
                <a:rPr lang="en-US" altLang="zh-CN" sz="1800" dirty="0">
                  <a:ea typeface="宋体" panose="02010600030101010101" pitchFamily="2" charset="-122"/>
                </a:rPr>
              </a:br>
              <a:r>
                <a:rPr lang="en-US" altLang="zh-CN" sz="1800" dirty="0">
                  <a:ea typeface="宋体" panose="02010600030101010101" pitchFamily="2" charset="-122"/>
                </a:rPr>
                <a:t>(MSR Lincoln)</a:t>
              </a:r>
              <a:endParaRPr lang="en-US" altLang="zh-CN" sz="1800" dirty="0">
                <a:ea typeface="宋体" panose="02010600030101010101" pitchFamily="2" charset="-122"/>
              </a:endParaRPr>
            </a:p>
          </p:txBody>
        </p:sp>
        <p:pic>
          <p:nvPicPr>
            <p:cNvPr id="143370" name="Picture 27"/>
            <p:cNvPicPr>
              <a:picLocks noChangeAspect="1"/>
            </p:cNvPicPr>
            <p:nvPr/>
          </p:nvPicPr>
          <p:blipFill>
            <a:blip r:embed="rId6"/>
            <a:stretch>
              <a:fillRect/>
            </a:stretch>
          </p:blipFill>
          <p:spPr>
            <a:xfrm>
              <a:off x="3648" y="2592"/>
              <a:ext cx="1056" cy="1037"/>
            </a:xfrm>
            <a:prstGeom prst="rect">
              <a:avLst/>
            </a:prstGeom>
            <a:noFill/>
            <a:ln w="19050">
              <a:noFill/>
            </a:ln>
          </p:spPr>
        </p:pic>
        <p:pic>
          <p:nvPicPr>
            <p:cNvPr id="143371" name="Picture 28"/>
            <p:cNvPicPr>
              <a:picLocks noChangeAspect="1"/>
            </p:cNvPicPr>
            <p:nvPr/>
          </p:nvPicPr>
          <p:blipFill>
            <a:blip r:embed="rId7"/>
            <a:stretch>
              <a:fillRect/>
            </a:stretch>
          </p:blipFill>
          <p:spPr>
            <a:xfrm>
              <a:off x="4830" y="2593"/>
              <a:ext cx="786" cy="1045"/>
            </a:xfrm>
            <a:prstGeom prst="rect">
              <a:avLst/>
            </a:prstGeom>
            <a:noFill/>
            <a:ln w="19050">
              <a:noFill/>
            </a:ln>
          </p:spPr>
        </p:pic>
        <p:sp>
          <p:nvSpPr>
            <p:cNvPr id="143372" name="AutoShape 30"/>
            <p:cNvSpPr/>
            <p:nvPr/>
          </p:nvSpPr>
          <p:spPr>
            <a:xfrm>
              <a:off x="4656" y="2976"/>
              <a:ext cx="240" cy="240"/>
            </a:xfrm>
            <a:prstGeom prst="rightArrow">
              <a:avLst>
                <a:gd name="adj1" fmla="val 50000"/>
                <a:gd name="adj2" fmla="val 25000"/>
              </a:avLst>
            </a:prstGeom>
            <a:solidFill>
              <a:srgbClr val="FF9900"/>
            </a:solidFill>
            <a:ln w="1905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7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7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7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71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7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移动机器人传感器配置</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14339" name="内容占位符 4"/>
          <p:cNvPicPr>
            <a:picLocks noGrp="1" noChangeAspect="1"/>
          </p:cNvPicPr>
          <p:nvPr>
            <p:ph idx="1"/>
          </p:nvPr>
        </p:nvPicPr>
        <p:blipFill>
          <a:blip r:embed="rId1"/>
          <a:srcRect/>
          <a:stretch>
            <a:fillRect/>
          </a:stretch>
        </p:blipFill>
        <p:spPr>
          <a:xfrm>
            <a:off x="762000" y="838200"/>
            <a:ext cx="8001000" cy="5334000"/>
          </a:xfrm>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5714"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为什么要学习视觉技术</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grpSp>
        <p:nvGrpSpPr>
          <p:cNvPr id="145411" name="Group 4"/>
          <p:cNvGrpSpPr/>
          <p:nvPr/>
        </p:nvGrpSpPr>
        <p:grpSpPr>
          <a:xfrm>
            <a:off x="228600" y="1173163"/>
            <a:ext cx="2905125" cy="2441575"/>
            <a:chOff x="144" y="432"/>
            <a:chExt cx="1830" cy="1538"/>
          </a:xfrm>
        </p:grpSpPr>
        <p:grpSp>
          <p:nvGrpSpPr>
            <p:cNvPr id="145449" name="Group 5"/>
            <p:cNvGrpSpPr/>
            <p:nvPr/>
          </p:nvGrpSpPr>
          <p:grpSpPr>
            <a:xfrm>
              <a:off x="144" y="432"/>
              <a:ext cx="1830" cy="1344"/>
              <a:chOff x="144" y="432"/>
              <a:chExt cx="1830" cy="1344"/>
            </a:xfrm>
          </p:grpSpPr>
          <p:pic>
            <p:nvPicPr>
              <p:cNvPr id="145451" name="Picture 6" descr="album3"/>
              <p:cNvPicPr>
                <a:picLocks noChangeAspect="1"/>
              </p:cNvPicPr>
              <p:nvPr/>
            </p:nvPicPr>
            <p:blipFill>
              <a:blip r:embed="rId1"/>
              <a:stretch>
                <a:fillRect/>
              </a:stretch>
            </p:blipFill>
            <p:spPr>
              <a:xfrm>
                <a:off x="168" y="432"/>
                <a:ext cx="860" cy="661"/>
              </a:xfrm>
              <a:prstGeom prst="rect">
                <a:avLst/>
              </a:prstGeom>
              <a:noFill/>
              <a:ln w="9525">
                <a:noFill/>
              </a:ln>
            </p:spPr>
          </p:pic>
          <p:pic>
            <p:nvPicPr>
              <p:cNvPr id="145452" name="Picture 7" descr="album5"/>
              <p:cNvPicPr>
                <a:picLocks noChangeAspect="1"/>
              </p:cNvPicPr>
              <p:nvPr/>
            </p:nvPicPr>
            <p:blipFill>
              <a:blip r:embed="rId2"/>
              <a:stretch>
                <a:fillRect/>
              </a:stretch>
            </p:blipFill>
            <p:spPr>
              <a:xfrm>
                <a:off x="1056" y="1053"/>
                <a:ext cx="918" cy="723"/>
              </a:xfrm>
              <a:prstGeom prst="rect">
                <a:avLst/>
              </a:prstGeom>
              <a:noFill/>
              <a:ln w="9525">
                <a:noFill/>
              </a:ln>
            </p:spPr>
          </p:pic>
          <p:pic>
            <p:nvPicPr>
              <p:cNvPr id="145453" name="Picture 8" descr="album7"/>
              <p:cNvPicPr>
                <a:picLocks noChangeAspect="1"/>
              </p:cNvPicPr>
              <p:nvPr/>
            </p:nvPicPr>
            <p:blipFill>
              <a:blip r:embed="rId3"/>
              <a:stretch>
                <a:fillRect/>
              </a:stretch>
            </p:blipFill>
            <p:spPr>
              <a:xfrm>
                <a:off x="144" y="1056"/>
                <a:ext cx="925" cy="654"/>
              </a:xfrm>
              <a:prstGeom prst="rect">
                <a:avLst/>
              </a:prstGeom>
              <a:noFill/>
              <a:ln w="9525">
                <a:noFill/>
              </a:ln>
            </p:spPr>
          </p:pic>
          <p:pic>
            <p:nvPicPr>
              <p:cNvPr id="145454" name="Picture 9" descr="album11"/>
              <p:cNvPicPr>
                <a:picLocks noChangeAspect="1"/>
              </p:cNvPicPr>
              <p:nvPr/>
            </p:nvPicPr>
            <p:blipFill>
              <a:blip r:embed="rId4"/>
              <a:stretch>
                <a:fillRect/>
              </a:stretch>
            </p:blipFill>
            <p:spPr>
              <a:xfrm>
                <a:off x="1008" y="432"/>
                <a:ext cx="960" cy="624"/>
              </a:xfrm>
              <a:prstGeom prst="rect">
                <a:avLst/>
              </a:prstGeom>
              <a:noFill/>
              <a:ln w="9525">
                <a:noFill/>
              </a:ln>
            </p:spPr>
          </p:pic>
        </p:grpSp>
        <p:sp>
          <p:nvSpPr>
            <p:cNvPr id="145450" name="Text Box 10"/>
            <p:cNvSpPr txBox="1"/>
            <p:nvPr/>
          </p:nvSpPr>
          <p:spPr>
            <a:xfrm>
              <a:off x="530" y="1797"/>
              <a:ext cx="1094" cy="173"/>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Personal photo albums</a:t>
              </a:r>
              <a:endParaRPr lang="en-US" altLang="zh-CN" sz="1200" dirty="0">
                <a:ea typeface="宋体" panose="02010600030101010101" pitchFamily="2" charset="-122"/>
              </a:endParaRPr>
            </a:p>
          </p:txBody>
        </p:sp>
      </p:grpSp>
      <p:grpSp>
        <p:nvGrpSpPr>
          <p:cNvPr id="145412" name="Group 11"/>
          <p:cNvGrpSpPr/>
          <p:nvPr/>
        </p:nvGrpSpPr>
        <p:grpSpPr>
          <a:xfrm>
            <a:off x="228600" y="4445000"/>
            <a:ext cx="2971800" cy="2413000"/>
            <a:chOff x="144" y="2109"/>
            <a:chExt cx="1872" cy="1520"/>
          </a:xfrm>
        </p:grpSpPr>
        <p:pic>
          <p:nvPicPr>
            <p:cNvPr id="145444" name="Picture 12" descr="infrared3"/>
            <p:cNvPicPr>
              <a:picLocks noChangeAspect="1"/>
            </p:cNvPicPr>
            <p:nvPr/>
          </p:nvPicPr>
          <p:blipFill>
            <a:blip r:embed="rId5"/>
            <a:stretch>
              <a:fillRect/>
            </a:stretch>
          </p:blipFill>
          <p:spPr>
            <a:xfrm>
              <a:off x="1152" y="2784"/>
              <a:ext cx="847" cy="659"/>
            </a:xfrm>
            <a:prstGeom prst="rect">
              <a:avLst/>
            </a:prstGeom>
            <a:noFill/>
            <a:ln w="9525">
              <a:noFill/>
            </a:ln>
          </p:spPr>
        </p:pic>
        <p:pic>
          <p:nvPicPr>
            <p:cNvPr id="145445" name="Picture 13" descr="surveillance3"/>
            <p:cNvPicPr>
              <a:picLocks noChangeAspect="1"/>
            </p:cNvPicPr>
            <p:nvPr/>
          </p:nvPicPr>
          <p:blipFill>
            <a:blip r:embed="rId6"/>
            <a:stretch>
              <a:fillRect/>
            </a:stretch>
          </p:blipFill>
          <p:spPr>
            <a:xfrm>
              <a:off x="144" y="2109"/>
              <a:ext cx="880" cy="718"/>
            </a:xfrm>
            <a:prstGeom prst="rect">
              <a:avLst/>
            </a:prstGeom>
            <a:noFill/>
            <a:ln w="9525">
              <a:noFill/>
            </a:ln>
          </p:spPr>
        </p:pic>
        <p:pic>
          <p:nvPicPr>
            <p:cNvPr id="145446" name="Picture 14" descr="surveillance4"/>
            <p:cNvPicPr>
              <a:picLocks noChangeAspect="1"/>
            </p:cNvPicPr>
            <p:nvPr/>
          </p:nvPicPr>
          <p:blipFill>
            <a:blip r:embed="rId7"/>
            <a:stretch>
              <a:fillRect/>
            </a:stretch>
          </p:blipFill>
          <p:spPr>
            <a:xfrm>
              <a:off x="960" y="2111"/>
              <a:ext cx="1056" cy="713"/>
            </a:xfrm>
            <a:prstGeom prst="rect">
              <a:avLst/>
            </a:prstGeom>
            <a:noFill/>
            <a:ln w="9525">
              <a:noFill/>
            </a:ln>
          </p:spPr>
        </p:pic>
        <p:sp>
          <p:nvSpPr>
            <p:cNvPr id="145447" name="Text Box 15"/>
            <p:cNvSpPr txBox="1"/>
            <p:nvPr/>
          </p:nvSpPr>
          <p:spPr>
            <a:xfrm>
              <a:off x="457" y="3456"/>
              <a:ext cx="1179" cy="173"/>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Surveillance and security</a:t>
              </a:r>
              <a:endParaRPr lang="en-US" altLang="zh-CN" sz="1200" dirty="0">
                <a:ea typeface="宋体" panose="02010600030101010101" pitchFamily="2" charset="-122"/>
              </a:endParaRPr>
            </a:p>
          </p:txBody>
        </p:sp>
        <p:pic>
          <p:nvPicPr>
            <p:cNvPr id="145448" name="Picture 16" descr="surveillance5"/>
            <p:cNvPicPr>
              <a:picLocks noChangeAspect="1"/>
            </p:cNvPicPr>
            <p:nvPr/>
          </p:nvPicPr>
          <p:blipFill>
            <a:blip r:embed="rId8"/>
            <a:stretch>
              <a:fillRect/>
            </a:stretch>
          </p:blipFill>
          <p:spPr>
            <a:xfrm>
              <a:off x="240" y="2784"/>
              <a:ext cx="904" cy="672"/>
            </a:xfrm>
            <a:prstGeom prst="rect">
              <a:avLst/>
            </a:prstGeom>
            <a:noFill/>
            <a:ln w="9525">
              <a:noFill/>
            </a:ln>
          </p:spPr>
        </p:pic>
      </p:grpSp>
      <p:grpSp>
        <p:nvGrpSpPr>
          <p:cNvPr id="145413" name="Group 17"/>
          <p:cNvGrpSpPr/>
          <p:nvPr/>
        </p:nvGrpSpPr>
        <p:grpSpPr>
          <a:xfrm>
            <a:off x="3352800" y="1219200"/>
            <a:ext cx="5676900" cy="2438400"/>
            <a:chOff x="2112" y="461"/>
            <a:chExt cx="3576" cy="1536"/>
          </a:xfrm>
        </p:grpSpPr>
        <p:sp>
          <p:nvSpPr>
            <p:cNvPr id="145434" name="Text Box 18"/>
            <p:cNvSpPr txBox="1"/>
            <p:nvPr/>
          </p:nvSpPr>
          <p:spPr>
            <a:xfrm>
              <a:off x="3264" y="1824"/>
              <a:ext cx="1344" cy="173"/>
            </a:xfrm>
            <a:prstGeom prst="rect">
              <a:avLst/>
            </a:prstGeom>
            <a:noFill/>
            <a:ln w="19050">
              <a:noFill/>
            </a:ln>
          </p:spPr>
          <p:txBody>
            <a:bodyPr>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Movies, news, sports</a:t>
              </a:r>
              <a:endParaRPr lang="en-US" altLang="zh-CN" sz="1200" dirty="0">
                <a:ea typeface="宋体" panose="02010600030101010101" pitchFamily="2" charset="-122"/>
              </a:endParaRPr>
            </a:p>
          </p:txBody>
        </p:sp>
        <p:grpSp>
          <p:nvGrpSpPr>
            <p:cNvPr id="145435" name="Group 19"/>
            <p:cNvGrpSpPr/>
            <p:nvPr/>
          </p:nvGrpSpPr>
          <p:grpSpPr>
            <a:xfrm>
              <a:off x="2112" y="461"/>
              <a:ext cx="3576" cy="1409"/>
              <a:chOff x="2112" y="461"/>
              <a:chExt cx="3576" cy="1409"/>
            </a:xfrm>
          </p:grpSpPr>
          <p:pic>
            <p:nvPicPr>
              <p:cNvPr id="145436" name="Picture 20" descr="news1"/>
              <p:cNvPicPr>
                <a:picLocks noChangeAspect="1"/>
              </p:cNvPicPr>
              <p:nvPr/>
            </p:nvPicPr>
            <p:blipFill>
              <a:blip r:embed="rId9"/>
              <a:stretch>
                <a:fillRect/>
              </a:stretch>
            </p:blipFill>
            <p:spPr>
              <a:xfrm>
                <a:off x="3984" y="1212"/>
                <a:ext cx="816" cy="612"/>
              </a:xfrm>
              <a:prstGeom prst="rect">
                <a:avLst/>
              </a:prstGeom>
              <a:noFill/>
              <a:ln w="9525">
                <a:noFill/>
              </a:ln>
            </p:spPr>
          </p:pic>
          <p:pic>
            <p:nvPicPr>
              <p:cNvPr id="145437" name="Picture 21" descr="news2"/>
              <p:cNvPicPr>
                <a:picLocks noChangeAspect="1"/>
              </p:cNvPicPr>
              <p:nvPr/>
            </p:nvPicPr>
            <p:blipFill>
              <a:blip r:embed="rId10"/>
              <a:stretch>
                <a:fillRect/>
              </a:stretch>
            </p:blipFill>
            <p:spPr>
              <a:xfrm>
                <a:off x="3888" y="576"/>
                <a:ext cx="864" cy="648"/>
              </a:xfrm>
              <a:prstGeom prst="rect">
                <a:avLst/>
              </a:prstGeom>
              <a:noFill/>
              <a:ln w="9525">
                <a:noFill/>
              </a:ln>
            </p:spPr>
          </p:pic>
          <p:pic>
            <p:nvPicPr>
              <p:cNvPr id="145438" name="Picture 22" descr="movie7"/>
              <p:cNvPicPr>
                <a:picLocks noChangeAspect="1"/>
              </p:cNvPicPr>
              <p:nvPr/>
            </p:nvPicPr>
            <p:blipFill>
              <a:blip r:embed="rId11"/>
              <a:stretch>
                <a:fillRect/>
              </a:stretch>
            </p:blipFill>
            <p:spPr>
              <a:xfrm>
                <a:off x="2976" y="1152"/>
                <a:ext cx="1008" cy="639"/>
              </a:xfrm>
              <a:prstGeom prst="rect">
                <a:avLst/>
              </a:prstGeom>
              <a:noFill/>
              <a:ln w="9525">
                <a:noFill/>
              </a:ln>
            </p:spPr>
          </p:pic>
          <p:pic>
            <p:nvPicPr>
              <p:cNvPr id="145439" name="Picture 23" descr="sports3"/>
              <p:cNvPicPr>
                <a:picLocks noChangeAspect="1"/>
              </p:cNvPicPr>
              <p:nvPr/>
            </p:nvPicPr>
            <p:blipFill>
              <a:blip r:embed="rId12"/>
              <a:stretch>
                <a:fillRect/>
              </a:stretch>
            </p:blipFill>
            <p:spPr>
              <a:xfrm>
                <a:off x="4752" y="461"/>
                <a:ext cx="787" cy="787"/>
              </a:xfrm>
              <a:prstGeom prst="rect">
                <a:avLst/>
              </a:prstGeom>
              <a:noFill/>
              <a:ln w="9525">
                <a:noFill/>
              </a:ln>
            </p:spPr>
          </p:pic>
          <p:pic>
            <p:nvPicPr>
              <p:cNvPr id="145440" name="Picture 24" descr="sports2"/>
              <p:cNvPicPr>
                <a:picLocks noChangeAspect="1"/>
              </p:cNvPicPr>
              <p:nvPr/>
            </p:nvPicPr>
            <p:blipFill>
              <a:blip r:embed="rId13"/>
              <a:stretch>
                <a:fillRect/>
              </a:stretch>
            </p:blipFill>
            <p:spPr>
              <a:xfrm>
                <a:off x="4752" y="1248"/>
                <a:ext cx="936" cy="622"/>
              </a:xfrm>
              <a:prstGeom prst="rect">
                <a:avLst/>
              </a:prstGeom>
              <a:noFill/>
              <a:ln w="9525">
                <a:noFill/>
              </a:ln>
            </p:spPr>
          </p:pic>
          <p:pic>
            <p:nvPicPr>
              <p:cNvPr id="145441" name="Picture 25" descr="movie8"/>
              <p:cNvPicPr>
                <a:picLocks noChangeAspect="1"/>
              </p:cNvPicPr>
              <p:nvPr/>
            </p:nvPicPr>
            <p:blipFill>
              <a:blip r:embed="rId14"/>
              <a:stretch>
                <a:fillRect/>
              </a:stretch>
            </p:blipFill>
            <p:spPr>
              <a:xfrm>
                <a:off x="2112" y="1152"/>
                <a:ext cx="960" cy="618"/>
              </a:xfrm>
              <a:prstGeom prst="rect">
                <a:avLst/>
              </a:prstGeom>
              <a:noFill/>
              <a:ln w="9525">
                <a:noFill/>
              </a:ln>
            </p:spPr>
          </p:pic>
          <p:pic>
            <p:nvPicPr>
              <p:cNvPr id="145442" name="Picture 26" descr="movie9"/>
              <p:cNvPicPr>
                <a:picLocks noChangeAspect="1"/>
              </p:cNvPicPr>
              <p:nvPr/>
            </p:nvPicPr>
            <p:blipFill>
              <a:blip r:embed="rId15"/>
              <a:stretch>
                <a:fillRect/>
              </a:stretch>
            </p:blipFill>
            <p:spPr>
              <a:xfrm>
                <a:off x="3024" y="537"/>
                <a:ext cx="912" cy="615"/>
              </a:xfrm>
              <a:prstGeom prst="rect">
                <a:avLst/>
              </a:prstGeom>
              <a:noFill/>
              <a:ln w="9525">
                <a:noFill/>
              </a:ln>
            </p:spPr>
          </p:pic>
          <p:pic>
            <p:nvPicPr>
              <p:cNvPr id="145443" name="Picture 27" descr="movie5"/>
              <p:cNvPicPr>
                <a:picLocks noChangeAspect="1"/>
              </p:cNvPicPr>
              <p:nvPr/>
            </p:nvPicPr>
            <p:blipFill>
              <a:blip r:embed="rId16"/>
              <a:stretch>
                <a:fillRect/>
              </a:stretch>
            </p:blipFill>
            <p:spPr>
              <a:xfrm>
                <a:off x="2145" y="528"/>
                <a:ext cx="975" cy="641"/>
              </a:xfrm>
              <a:prstGeom prst="rect">
                <a:avLst/>
              </a:prstGeom>
              <a:noFill/>
              <a:ln w="9525">
                <a:noFill/>
              </a:ln>
            </p:spPr>
          </p:pic>
        </p:grpSp>
      </p:grpSp>
      <p:pic>
        <p:nvPicPr>
          <p:cNvPr id="145414" name="Picture 30" descr="youtube_logo"/>
          <p:cNvPicPr>
            <a:picLocks noChangeAspect="1"/>
          </p:cNvPicPr>
          <p:nvPr/>
        </p:nvPicPr>
        <p:blipFill>
          <a:blip r:embed="rId17"/>
          <a:stretch>
            <a:fillRect/>
          </a:stretch>
        </p:blipFill>
        <p:spPr>
          <a:xfrm>
            <a:off x="8001000" y="3711575"/>
            <a:ext cx="914400" cy="509588"/>
          </a:xfrm>
          <a:prstGeom prst="rect">
            <a:avLst/>
          </a:prstGeom>
          <a:noFill/>
          <a:ln w="9525">
            <a:noFill/>
          </a:ln>
        </p:spPr>
      </p:pic>
      <p:pic>
        <p:nvPicPr>
          <p:cNvPr id="145415" name="Picture 36" descr="flickr_logo"/>
          <p:cNvPicPr>
            <a:picLocks noChangeAspect="1"/>
          </p:cNvPicPr>
          <p:nvPr/>
        </p:nvPicPr>
        <p:blipFill>
          <a:blip r:embed="rId18"/>
          <a:stretch>
            <a:fillRect/>
          </a:stretch>
        </p:blipFill>
        <p:spPr>
          <a:xfrm>
            <a:off x="3429000" y="3711575"/>
            <a:ext cx="1371600" cy="496888"/>
          </a:xfrm>
          <a:prstGeom prst="rect">
            <a:avLst/>
          </a:prstGeom>
          <a:noFill/>
          <a:ln w="9525">
            <a:noFill/>
          </a:ln>
        </p:spPr>
      </p:pic>
      <p:pic>
        <p:nvPicPr>
          <p:cNvPr id="145416" name="Picture 37" descr="google_logo"/>
          <p:cNvPicPr>
            <a:picLocks noChangeAspect="1"/>
          </p:cNvPicPr>
          <p:nvPr/>
        </p:nvPicPr>
        <p:blipFill>
          <a:blip r:embed="rId19"/>
          <a:stretch>
            <a:fillRect/>
          </a:stretch>
        </p:blipFill>
        <p:spPr>
          <a:xfrm>
            <a:off x="304800" y="3711575"/>
            <a:ext cx="1371600" cy="533400"/>
          </a:xfrm>
          <a:prstGeom prst="rect">
            <a:avLst/>
          </a:prstGeom>
          <a:noFill/>
          <a:ln w="9525">
            <a:noFill/>
          </a:ln>
        </p:spPr>
      </p:pic>
      <p:grpSp>
        <p:nvGrpSpPr>
          <p:cNvPr id="145417" name="Group 40"/>
          <p:cNvGrpSpPr/>
          <p:nvPr/>
        </p:nvGrpSpPr>
        <p:grpSpPr>
          <a:xfrm>
            <a:off x="3429000" y="4449763"/>
            <a:ext cx="5461000" cy="2362200"/>
            <a:chOff x="2160" y="2112"/>
            <a:chExt cx="3440" cy="1488"/>
          </a:xfrm>
        </p:grpSpPr>
        <p:sp>
          <p:nvSpPr>
            <p:cNvPr id="145422" name="Text Box 41"/>
            <p:cNvSpPr txBox="1"/>
            <p:nvPr/>
          </p:nvSpPr>
          <p:spPr>
            <a:xfrm>
              <a:off x="3264" y="3427"/>
              <a:ext cx="1360" cy="173"/>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dirty="0">
                  <a:ea typeface="宋体" panose="02010600030101010101" pitchFamily="2" charset="-122"/>
                </a:rPr>
                <a:t>Medical and scientific images</a:t>
              </a:r>
              <a:endParaRPr lang="en-US" altLang="zh-CN" sz="1200" dirty="0">
                <a:ea typeface="宋体" panose="02010600030101010101" pitchFamily="2" charset="-122"/>
              </a:endParaRPr>
            </a:p>
          </p:txBody>
        </p:sp>
        <p:grpSp>
          <p:nvGrpSpPr>
            <p:cNvPr id="145423" name="Group 42"/>
            <p:cNvGrpSpPr/>
            <p:nvPr/>
          </p:nvGrpSpPr>
          <p:grpSpPr>
            <a:xfrm>
              <a:off x="2160" y="2112"/>
              <a:ext cx="3440" cy="1340"/>
              <a:chOff x="2160" y="2112"/>
              <a:chExt cx="3440" cy="1340"/>
            </a:xfrm>
          </p:grpSpPr>
          <p:pic>
            <p:nvPicPr>
              <p:cNvPr id="145424" name="Picture 43" descr="Hawaii_IR_loop"/>
              <p:cNvPicPr>
                <a:picLocks noChangeAspect="1"/>
              </p:cNvPicPr>
              <p:nvPr/>
            </p:nvPicPr>
            <p:blipFill>
              <a:blip r:embed="rId20"/>
              <a:stretch>
                <a:fillRect/>
              </a:stretch>
            </p:blipFill>
            <p:spPr>
              <a:xfrm>
                <a:off x="4032" y="2112"/>
                <a:ext cx="816" cy="864"/>
              </a:xfrm>
              <a:prstGeom prst="rect">
                <a:avLst/>
              </a:prstGeom>
              <a:noFill/>
              <a:ln w="9525">
                <a:noFill/>
              </a:ln>
            </p:spPr>
          </p:pic>
          <p:pic>
            <p:nvPicPr>
              <p:cNvPr id="145425" name="Picture 44" descr="aerial"/>
              <p:cNvPicPr>
                <a:picLocks noChangeAspect="1"/>
              </p:cNvPicPr>
              <p:nvPr/>
            </p:nvPicPr>
            <p:blipFill>
              <a:blip r:embed="rId21"/>
              <a:stretch>
                <a:fillRect/>
              </a:stretch>
            </p:blipFill>
            <p:spPr>
              <a:xfrm>
                <a:off x="4032" y="2688"/>
                <a:ext cx="720" cy="764"/>
              </a:xfrm>
              <a:prstGeom prst="rect">
                <a:avLst/>
              </a:prstGeom>
              <a:noFill/>
              <a:ln w="9525">
                <a:noFill/>
              </a:ln>
            </p:spPr>
          </p:pic>
          <p:pic>
            <p:nvPicPr>
              <p:cNvPr id="145426" name="Picture 45" descr="vessels"/>
              <p:cNvPicPr>
                <a:picLocks noChangeAspect="1"/>
              </p:cNvPicPr>
              <p:nvPr/>
            </p:nvPicPr>
            <p:blipFill>
              <a:blip r:embed="rId22"/>
              <a:stretch>
                <a:fillRect/>
              </a:stretch>
            </p:blipFill>
            <p:spPr>
              <a:xfrm>
                <a:off x="2160" y="2160"/>
                <a:ext cx="528" cy="672"/>
              </a:xfrm>
              <a:prstGeom prst="rect">
                <a:avLst/>
              </a:prstGeom>
              <a:noFill/>
              <a:ln w="9525">
                <a:noFill/>
              </a:ln>
            </p:spPr>
          </p:pic>
          <p:pic>
            <p:nvPicPr>
              <p:cNvPr id="145427" name="Picture 46" descr="spine"/>
              <p:cNvPicPr>
                <a:picLocks noChangeAspect="1"/>
              </p:cNvPicPr>
              <p:nvPr/>
            </p:nvPicPr>
            <p:blipFill>
              <a:blip r:embed="rId23"/>
              <a:stretch>
                <a:fillRect/>
              </a:stretch>
            </p:blipFill>
            <p:spPr>
              <a:xfrm>
                <a:off x="2688" y="2112"/>
                <a:ext cx="520" cy="768"/>
              </a:xfrm>
              <a:prstGeom prst="rect">
                <a:avLst/>
              </a:prstGeom>
              <a:noFill/>
              <a:ln w="9525">
                <a:noFill/>
              </a:ln>
            </p:spPr>
          </p:pic>
          <p:pic>
            <p:nvPicPr>
              <p:cNvPr id="145428" name="Picture 47" descr="hubble4"/>
              <p:cNvPicPr>
                <a:picLocks noChangeAspect="1"/>
              </p:cNvPicPr>
              <p:nvPr/>
            </p:nvPicPr>
            <p:blipFill>
              <a:blip r:embed="rId24"/>
              <a:stretch>
                <a:fillRect/>
              </a:stretch>
            </p:blipFill>
            <p:spPr>
              <a:xfrm>
                <a:off x="4806" y="2208"/>
                <a:ext cx="736" cy="589"/>
              </a:xfrm>
              <a:prstGeom prst="rect">
                <a:avLst/>
              </a:prstGeom>
              <a:noFill/>
              <a:ln w="9525">
                <a:noFill/>
              </a:ln>
            </p:spPr>
          </p:pic>
          <p:pic>
            <p:nvPicPr>
              <p:cNvPr id="145429" name="Picture 48" descr="hubble"/>
              <p:cNvPicPr>
                <a:picLocks noChangeAspect="1"/>
              </p:cNvPicPr>
              <p:nvPr/>
            </p:nvPicPr>
            <p:blipFill>
              <a:blip r:embed="rId25"/>
              <a:stretch>
                <a:fillRect/>
              </a:stretch>
            </p:blipFill>
            <p:spPr>
              <a:xfrm>
                <a:off x="4704" y="2736"/>
                <a:ext cx="896" cy="624"/>
              </a:xfrm>
              <a:prstGeom prst="rect">
                <a:avLst/>
              </a:prstGeom>
              <a:noFill/>
              <a:ln w="9525">
                <a:noFill/>
              </a:ln>
            </p:spPr>
          </p:pic>
          <p:pic>
            <p:nvPicPr>
              <p:cNvPr id="145430" name="Picture 49" descr="brain"/>
              <p:cNvPicPr>
                <a:picLocks noChangeAspect="1"/>
              </p:cNvPicPr>
              <p:nvPr/>
            </p:nvPicPr>
            <p:blipFill>
              <a:blip r:embed="rId26"/>
              <a:stretch>
                <a:fillRect/>
              </a:stretch>
            </p:blipFill>
            <p:spPr>
              <a:xfrm>
                <a:off x="2167" y="2832"/>
                <a:ext cx="521" cy="606"/>
              </a:xfrm>
              <a:prstGeom prst="rect">
                <a:avLst/>
              </a:prstGeom>
              <a:noFill/>
              <a:ln w="9525">
                <a:noFill/>
              </a:ln>
            </p:spPr>
          </p:pic>
          <p:pic>
            <p:nvPicPr>
              <p:cNvPr id="145431" name="Picture 50" descr="protein_crystal2"/>
              <p:cNvPicPr>
                <a:picLocks noChangeAspect="1"/>
              </p:cNvPicPr>
              <p:nvPr/>
            </p:nvPicPr>
            <p:blipFill>
              <a:blip r:embed="rId27"/>
              <a:stretch>
                <a:fillRect/>
              </a:stretch>
            </p:blipFill>
            <p:spPr>
              <a:xfrm>
                <a:off x="3216" y="2160"/>
                <a:ext cx="864" cy="666"/>
              </a:xfrm>
              <a:prstGeom prst="rect">
                <a:avLst/>
              </a:prstGeom>
              <a:noFill/>
              <a:ln w="9525">
                <a:noFill/>
              </a:ln>
            </p:spPr>
          </p:pic>
          <p:pic>
            <p:nvPicPr>
              <p:cNvPr id="145432" name="Picture 51" descr="electron_microscopy"/>
              <p:cNvPicPr>
                <a:picLocks noChangeAspect="1"/>
              </p:cNvPicPr>
              <p:nvPr/>
            </p:nvPicPr>
            <p:blipFill>
              <a:blip r:embed="rId28"/>
              <a:stretch>
                <a:fillRect/>
              </a:stretch>
            </p:blipFill>
            <p:spPr>
              <a:xfrm>
                <a:off x="3408" y="2832"/>
                <a:ext cx="624" cy="579"/>
              </a:xfrm>
              <a:prstGeom prst="rect">
                <a:avLst/>
              </a:prstGeom>
              <a:noFill/>
              <a:ln w="9525">
                <a:noFill/>
              </a:ln>
            </p:spPr>
          </p:pic>
          <p:pic>
            <p:nvPicPr>
              <p:cNvPr id="145433" name="Picture 52" descr="microscopy3"/>
              <p:cNvPicPr>
                <a:picLocks noChangeAspect="1"/>
              </p:cNvPicPr>
              <p:nvPr/>
            </p:nvPicPr>
            <p:blipFill>
              <a:blip r:embed="rId29"/>
              <a:stretch>
                <a:fillRect/>
              </a:stretch>
            </p:blipFill>
            <p:spPr>
              <a:xfrm>
                <a:off x="2688" y="2704"/>
                <a:ext cx="720" cy="704"/>
              </a:xfrm>
              <a:prstGeom prst="rect">
                <a:avLst/>
              </a:prstGeom>
              <a:noFill/>
              <a:ln w="9525">
                <a:noFill/>
              </a:ln>
            </p:spPr>
          </p:pic>
        </p:grpSp>
      </p:grpSp>
      <p:sp>
        <p:nvSpPr>
          <p:cNvPr id="145418" name="Rectangle 60"/>
          <p:cNvSpPr>
            <a:spLocks noGrp="1"/>
          </p:cNvSpPr>
          <p:nvPr>
            <p:ph idx="1"/>
          </p:nvPr>
        </p:nvSpPr>
        <p:spPr>
          <a:xfrm>
            <a:off x="152400" y="685800"/>
            <a:ext cx="8839200" cy="5334000"/>
          </a:xfrm>
          <a:ln/>
        </p:spPr>
        <p:txBody>
          <a:bodyPr vert="horz" wrap="square" lIns="91440" tIns="45720" rIns="91440" bIns="45720" anchor="t" anchorCtr="0"/>
          <a:p>
            <a:pPr eaLnBrk="1" hangingPunct="1"/>
            <a:r>
              <a:rPr lang="zh-CN" altLang="en-US" dirty="0">
                <a:ea typeface="宋体" panose="02010600030101010101" pitchFamily="2" charset="-122"/>
              </a:rPr>
              <a:t>图像和视频到处都是</a:t>
            </a:r>
            <a:r>
              <a:rPr lang="en-US" altLang="zh-CN" dirty="0">
                <a:ea typeface="宋体" panose="02010600030101010101" pitchFamily="2" charset="-122"/>
              </a:rPr>
              <a:t>!</a:t>
            </a:r>
            <a:endParaRPr lang="en-US" altLang="zh-CN" dirty="0">
              <a:ea typeface="宋体" panose="02010600030101010101" pitchFamily="2" charset="-122"/>
            </a:endParaRPr>
          </a:p>
        </p:txBody>
      </p:sp>
      <p:pic>
        <p:nvPicPr>
          <p:cNvPr id="145419" name="Picture 61"/>
          <p:cNvPicPr>
            <a:picLocks noChangeAspect="1"/>
          </p:cNvPicPr>
          <p:nvPr/>
        </p:nvPicPr>
        <p:blipFill>
          <a:blip r:embed="rId30"/>
          <a:stretch>
            <a:fillRect/>
          </a:stretch>
        </p:blipFill>
        <p:spPr>
          <a:xfrm>
            <a:off x="4876800" y="3781425"/>
            <a:ext cx="1706563" cy="387350"/>
          </a:xfrm>
          <a:prstGeom prst="rect">
            <a:avLst/>
          </a:prstGeom>
          <a:noFill/>
          <a:ln w="9525">
            <a:noFill/>
          </a:ln>
        </p:spPr>
      </p:pic>
      <p:pic>
        <p:nvPicPr>
          <p:cNvPr id="145420" name="Picture 62" descr="Picsearch - the search engine for pictures and images">
            <a:hlinkClick r:id="rId31"/>
          </p:cNvPr>
          <p:cNvPicPr>
            <a:picLocks noChangeAspect="1"/>
          </p:cNvPicPr>
          <p:nvPr/>
        </p:nvPicPr>
        <p:blipFill>
          <a:blip r:embed="rId32"/>
          <a:stretch>
            <a:fillRect/>
          </a:stretch>
        </p:blipFill>
        <p:spPr>
          <a:xfrm>
            <a:off x="6683375" y="3657600"/>
            <a:ext cx="1241425" cy="587375"/>
          </a:xfrm>
          <a:prstGeom prst="rect">
            <a:avLst/>
          </a:prstGeom>
          <a:noFill/>
          <a:ln w="9525">
            <a:noFill/>
          </a:ln>
        </p:spPr>
      </p:pic>
      <p:pic>
        <p:nvPicPr>
          <p:cNvPr id="145421" name="Picture 63"/>
          <p:cNvPicPr>
            <a:picLocks noChangeAspect="1"/>
          </p:cNvPicPr>
          <p:nvPr/>
        </p:nvPicPr>
        <p:blipFill>
          <a:blip r:embed="rId33"/>
          <a:srcRect r="45854"/>
          <a:stretch>
            <a:fillRect/>
          </a:stretch>
        </p:blipFill>
        <p:spPr>
          <a:xfrm>
            <a:off x="1733550" y="3711575"/>
            <a:ext cx="1619250" cy="504825"/>
          </a:xfrm>
          <a:prstGeom prst="rect">
            <a:avLst/>
          </a:prstGeom>
          <a:noFill/>
          <a:ln w="19050">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6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为什么要学习视觉技术</a:t>
            </a: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147459" name="Rectangle 43"/>
          <p:cNvSpPr>
            <a:spLocks noGrp="1"/>
          </p:cNvSpPr>
          <p:nvPr>
            <p:ph idx="1"/>
          </p:nvPr>
        </p:nvSpPr>
        <p:spPr>
          <a:xfrm>
            <a:off x="152400" y="685800"/>
            <a:ext cx="8839200" cy="5334000"/>
          </a:xfrm>
          <a:ln/>
        </p:spPr>
        <p:txBody>
          <a:bodyPr vert="horz" wrap="square" lIns="91440" tIns="45720" rIns="91440" bIns="45720" anchor="t" anchorCtr="0"/>
          <a:p>
            <a:pPr eaLnBrk="1" hangingPunct="1"/>
            <a:r>
              <a:rPr lang="zh-CN" altLang="en-US" dirty="0">
                <a:ea typeface="宋体" panose="02010600030101010101" pitchFamily="2" charset="-122"/>
              </a:rPr>
              <a:t>视觉技术是有用的</a:t>
            </a:r>
            <a:endParaRPr lang="en-US" altLang="zh-CN" dirty="0">
              <a:ea typeface="宋体" panose="02010600030101010101" pitchFamily="2" charset="-122"/>
            </a:endParaRPr>
          </a:p>
          <a:p>
            <a:pPr eaLnBrk="1" hangingPunct="1"/>
            <a:r>
              <a:rPr lang="zh-CN" altLang="en-US" dirty="0">
                <a:ea typeface="宋体" panose="02010600030101010101" pitchFamily="2" charset="-122"/>
              </a:rPr>
              <a:t>视觉技术是有趣的</a:t>
            </a:r>
            <a:endParaRPr lang="en-US" altLang="zh-CN" dirty="0">
              <a:ea typeface="宋体" panose="02010600030101010101" pitchFamily="2" charset="-122"/>
            </a:endParaRPr>
          </a:p>
          <a:p>
            <a:pPr eaLnBrk="1" hangingPunct="1"/>
            <a:r>
              <a:rPr lang="zh-CN" altLang="en-US" dirty="0">
                <a:ea typeface="宋体" panose="02010600030101010101" pitchFamily="2" charset="-122"/>
              </a:rPr>
              <a:t>视觉技术是困难的</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灵长类动物大脑皮层的一半用于视觉处理</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达到人类水平的视觉感知可能是“人工智能完成状态”</a:t>
            </a:r>
            <a:endParaRPr lang="en-US" altLang="zh-CN" dirty="0">
              <a:ea typeface="宋体" panose="02010600030101010101" pitchFamily="2"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8914"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I. </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初级</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grpSp>
        <p:nvGrpSpPr>
          <p:cNvPr id="678930" name="Group 18"/>
          <p:cNvGrpSpPr/>
          <p:nvPr/>
        </p:nvGrpSpPr>
        <p:grpSpPr>
          <a:xfrm>
            <a:off x="685800" y="1477963"/>
            <a:ext cx="2667000" cy="2598737"/>
            <a:chOff x="432" y="931"/>
            <a:chExt cx="1680" cy="1637"/>
          </a:xfrm>
        </p:grpSpPr>
        <p:pic>
          <p:nvPicPr>
            <p:cNvPr id="149520" name="Picture 4"/>
            <p:cNvPicPr>
              <a:picLocks noChangeAspect="1"/>
            </p:cNvPicPr>
            <p:nvPr/>
          </p:nvPicPr>
          <p:blipFill>
            <a:blip r:embed="rId1"/>
            <a:srcRect b="50224"/>
            <a:stretch>
              <a:fillRect/>
            </a:stretch>
          </p:blipFill>
          <p:spPr>
            <a:xfrm>
              <a:off x="432" y="931"/>
              <a:ext cx="1680" cy="1210"/>
            </a:xfrm>
            <a:prstGeom prst="rect">
              <a:avLst/>
            </a:prstGeom>
            <a:noFill/>
            <a:ln w="9525">
              <a:noFill/>
            </a:ln>
          </p:spPr>
        </p:pic>
        <p:sp>
          <p:nvSpPr>
            <p:cNvPr id="149521" name="Text Box 12"/>
            <p:cNvSpPr txBox="1"/>
            <p:nvPr/>
          </p:nvSpPr>
          <p:spPr>
            <a:xfrm>
              <a:off x="528" y="2164"/>
              <a:ext cx="1524" cy="404"/>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Cameras and sensors</a:t>
              </a:r>
              <a:br>
                <a:rPr lang="en-US" altLang="zh-CN" sz="1800" dirty="0">
                  <a:ea typeface="宋体" panose="02010600030101010101" pitchFamily="2" charset="-122"/>
                </a:rPr>
              </a:br>
              <a:r>
                <a:rPr lang="en-US" altLang="zh-CN" sz="1800" dirty="0">
                  <a:ea typeface="宋体" panose="02010600030101010101" pitchFamily="2" charset="-122"/>
                </a:rPr>
                <a:t>Light and color</a:t>
              </a:r>
              <a:endParaRPr lang="en-US" altLang="zh-CN" sz="1800" dirty="0">
                <a:ea typeface="宋体" panose="02010600030101010101" pitchFamily="2" charset="-122"/>
              </a:endParaRPr>
            </a:p>
          </p:txBody>
        </p:sp>
      </p:grpSp>
      <p:grpSp>
        <p:nvGrpSpPr>
          <p:cNvPr id="678931" name="Group 19"/>
          <p:cNvGrpSpPr/>
          <p:nvPr/>
        </p:nvGrpSpPr>
        <p:grpSpPr>
          <a:xfrm>
            <a:off x="4572000" y="1958975"/>
            <a:ext cx="4267200" cy="1668463"/>
            <a:chOff x="2880" y="1234"/>
            <a:chExt cx="2688" cy="1051"/>
          </a:xfrm>
        </p:grpSpPr>
        <p:pic>
          <p:nvPicPr>
            <p:cNvPr id="149514" name="Picture 6"/>
            <p:cNvPicPr>
              <a:picLocks noChangeAspect="1"/>
            </p:cNvPicPr>
            <p:nvPr/>
          </p:nvPicPr>
          <p:blipFill>
            <a:blip r:embed="rId2"/>
            <a:stretch>
              <a:fillRect/>
            </a:stretch>
          </p:blipFill>
          <p:spPr>
            <a:xfrm>
              <a:off x="4032" y="1378"/>
              <a:ext cx="248" cy="248"/>
            </a:xfrm>
            <a:prstGeom prst="rect">
              <a:avLst/>
            </a:prstGeom>
            <a:noFill/>
            <a:ln w="9525">
              <a:noFill/>
            </a:ln>
          </p:spPr>
        </p:pic>
        <p:pic>
          <p:nvPicPr>
            <p:cNvPr id="149515" name="Picture 7"/>
            <p:cNvPicPr>
              <a:picLocks noChangeAspect="1"/>
            </p:cNvPicPr>
            <p:nvPr/>
          </p:nvPicPr>
          <p:blipFill>
            <a:blip r:embed="rId3"/>
            <a:stretch>
              <a:fillRect/>
            </a:stretch>
          </p:blipFill>
          <p:spPr>
            <a:xfrm>
              <a:off x="2880" y="1234"/>
              <a:ext cx="892" cy="613"/>
            </a:xfrm>
            <a:prstGeom prst="rect">
              <a:avLst/>
            </a:prstGeom>
            <a:noFill/>
            <a:ln w="9525">
              <a:noFill/>
            </a:ln>
          </p:spPr>
        </p:pic>
        <p:pic>
          <p:nvPicPr>
            <p:cNvPr id="149516" name="Picture 8"/>
            <p:cNvPicPr>
              <a:picLocks noChangeAspect="1"/>
            </p:cNvPicPr>
            <p:nvPr/>
          </p:nvPicPr>
          <p:blipFill>
            <a:blip r:embed="rId4"/>
            <a:stretch>
              <a:fillRect/>
            </a:stretch>
          </p:blipFill>
          <p:spPr>
            <a:xfrm>
              <a:off x="4656" y="1234"/>
              <a:ext cx="912" cy="619"/>
            </a:xfrm>
            <a:prstGeom prst="rect">
              <a:avLst/>
            </a:prstGeom>
            <a:noFill/>
            <a:ln w="9525">
              <a:noFill/>
            </a:ln>
          </p:spPr>
        </p:pic>
        <p:sp>
          <p:nvSpPr>
            <p:cNvPr id="149517" name="Text Box 13"/>
            <p:cNvSpPr txBox="1"/>
            <p:nvPr/>
          </p:nvSpPr>
          <p:spPr>
            <a:xfrm>
              <a:off x="3628" y="1881"/>
              <a:ext cx="1076" cy="404"/>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Linear filtering</a:t>
              </a:r>
              <a:br>
                <a:rPr lang="en-US" altLang="zh-CN" sz="1800" dirty="0">
                  <a:ea typeface="宋体" panose="02010600030101010101" pitchFamily="2" charset="-122"/>
                </a:rPr>
              </a:br>
              <a:r>
                <a:rPr lang="en-US" altLang="zh-CN" sz="1800" dirty="0">
                  <a:ea typeface="宋体" panose="02010600030101010101" pitchFamily="2" charset="-122"/>
                </a:rPr>
                <a:t>Edge detection</a:t>
              </a:r>
              <a:endParaRPr lang="en-US" altLang="zh-CN" sz="1800" dirty="0">
                <a:ea typeface="宋体" panose="02010600030101010101" pitchFamily="2" charset="-122"/>
              </a:endParaRPr>
            </a:p>
          </p:txBody>
        </p:sp>
        <p:sp>
          <p:nvSpPr>
            <p:cNvPr id="149518" name="Text Box 14"/>
            <p:cNvSpPr txBox="1"/>
            <p:nvPr/>
          </p:nvSpPr>
          <p:spPr>
            <a:xfrm>
              <a:off x="3792" y="1378"/>
              <a:ext cx="216" cy="365"/>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3200" b="1" dirty="0">
                  <a:ea typeface="宋体" panose="02010600030101010101" pitchFamily="2" charset="-122"/>
                </a:rPr>
                <a:t>*</a:t>
              </a:r>
              <a:endParaRPr lang="en-US" altLang="zh-CN" sz="3200" b="1" dirty="0">
                <a:ea typeface="宋体" panose="02010600030101010101" pitchFamily="2" charset="-122"/>
              </a:endParaRPr>
            </a:p>
          </p:txBody>
        </p:sp>
        <p:sp>
          <p:nvSpPr>
            <p:cNvPr id="149519" name="Text Box 15"/>
            <p:cNvSpPr txBox="1"/>
            <p:nvPr/>
          </p:nvSpPr>
          <p:spPr>
            <a:xfrm>
              <a:off x="4342" y="1330"/>
              <a:ext cx="266" cy="365"/>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3200" b="1" dirty="0">
                  <a:ea typeface="宋体" panose="02010600030101010101" pitchFamily="2" charset="-122"/>
                </a:rPr>
                <a:t>=</a:t>
              </a:r>
              <a:endParaRPr lang="en-US" altLang="zh-CN" sz="3200" b="1" dirty="0">
                <a:ea typeface="宋体" panose="02010600030101010101" pitchFamily="2" charset="-122"/>
              </a:endParaRPr>
            </a:p>
          </p:txBody>
        </p:sp>
      </p:grpSp>
      <p:grpSp>
        <p:nvGrpSpPr>
          <p:cNvPr id="678932" name="Group 20"/>
          <p:cNvGrpSpPr/>
          <p:nvPr/>
        </p:nvGrpSpPr>
        <p:grpSpPr>
          <a:xfrm>
            <a:off x="2463800" y="4237038"/>
            <a:ext cx="4730750" cy="2544762"/>
            <a:chOff x="1552" y="2669"/>
            <a:chExt cx="2980" cy="1603"/>
          </a:xfrm>
        </p:grpSpPr>
        <p:pic>
          <p:nvPicPr>
            <p:cNvPr id="149511" name="Picture 9" descr="Sunflowers2_circles"/>
            <p:cNvPicPr>
              <a:picLocks noChangeAspect="1"/>
            </p:cNvPicPr>
            <p:nvPr/>
          </p:nvPicPr>
          <p:blipFill>
            <a:blip r:embed="rId5"/>
            <a:stretch>
              <a:fillRect/>
            </a:stretch>
          </p:blipFill>
          <p:spPr>
            <a:xfrm>
              <a:off x="3072" y="2669"/>
              <a:ext cx="1296" cy="1296"/>
            </a:xfrm>
            <a:prstGeom prst="rect">
              <a:avLst/>
            </a:prstGeom>
            <a:noFill/>
            <a:ln w="6350" cap="flat" cmpd="sng">
              <a:solidFill>
                <a:schemeClr val="bg1"/>
              </a:solidFill>
              <a:prstDash val="solid"/>
              <a:miter/>
              <a:headEnd type="none" w="med" len="med"/>
              <a:tailEnd type="none" w="med" len="med"/>
            </a:ln>
          </p:spPr>
        </p:pic>
        <p:pic>
          <p:nvPicPr>
            <p:cNvPr id="149512" name="Picture 10"/>
            <p:cNvPicPr>
              <a:picLocks noChangeAspect="1"/>
            </p:cNvPicPr>
            <p:nvPr/>
          </p:nvPicPr>
          <p:blipFill>
            <a:blip r:embed="rId6"/>
            <a:stretch>
              <a:fillRect/>
            </a:stretch>
          </p:blipFill>
          <p:spPr>
            <a:xfrm>
              <a:off x="1680" y="2669"/>
              <a:ext cx="1281" cy="1310"/>
            </a:xfrm>
            <a:prstGeom prst="rect">
              <a:avLst/>
            </a:prstGeom>
            <a:noFill/>
            <a:ln w="19050">
              <a:noFill/>
            </a:ln>
          </p:spPr>
        </p:pic>
        <p:sp>
          <p:nvSpPr>
            <p:cNvPr id="149513" name="Text Box 16"/>
            <p:cNvSpPr txBox="1"/>
            <p:nvPr/>
          </p:nvSpPr>
          <p:spPr>
            <a:xfrm>
              <a:off x="1552" y="4041"/>
              <a:ext cx="2980"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Feature extraction: corner and blob detection</a:t>
              </a:r>
              <a:endParaRPr lang="en-US" altLang="zh-CN" sz="1800" dirty="0">
                <a:ea typeface="宋体" panose="02010600030101010101" pitchFamily="2" charset="-122"/>
              </a:endParaRPr>
            </a:p>
          </p:txBody>
        </p:sp>
      </p:grpSp>
      <p:sp>
        <p:nvSpPr>
          <p:cNvPr id="149510" name="Rectangle 17"/>
          <p:cNvSpPr>
            <a:spLocks noGrp="1"/>
          </p:cNvSpPr>
          <p:nvPr>
            <p:ph idx="1"/>
          </p:nvPr>
        </p:nvSpPr>
        <p:spPr>
          <a:ln/>
        </p:spPr>
        <p:txBody>
          <a:bodyPr vert="horz" wrap="square" lIns="91440" tIns="45720" rIns="91440" bIns="45720" anchor="t" anchorCtr="0"/>
          <a:p>
            <a:pPr eaLnBrk="1" hangingPunct="1"/>
            <a:r>
              <a:rPr lang="zh-CN" altLang="en-US" dirty="0">
                <a:ea typeface="宋体" panose="02010600030101010101" pitchFamily="2" charset="-122"/>
              </a:rPr>
              <a:t>基本图像处理</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89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89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8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209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II. </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中级</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grpSp>
        <p:nvGrpSpPr>
          <p:cNvPr id="772106" name="Group 10"/>
          <p:cNvGrpSpPr/>
          <p:nvPr/>
        </p:nvGrpSpPr>
        <p:grpSpPr>
          <a:xfrm>
            <a:off x="609600" y="1524000"/>
            <a:ext cx="3371850" cy="4802188"/>
            <a:chOff x="384" y="960"/>
            <a:chExt cx="2124" cy="3025"/>
          </a:xfrm>
        </p:grpSpPr>
        <p:pic>
          <p:nvPicPr>
            <p:cNvPr id="151560" name="Picture 5"/>
            <p:cNvPicPr>
              <a:picLocks noChangeAspect="1"/>
            </p:cNvPicPr>
            <p:nvPr/>
          </p:nvPicPr>
          <p:blipFill>
            <a:blip r:embed="rId1"/>
            <a:stretch>
              <a:fillRect/>
            </a:stretch>
          </p:blipFill>
          <p:spPr>
            <a:xfrm>
              <a:off x="384" y="960"/>
              <a:ext cx="2124" cy="2400"/>
            </a:xfrm>
            <a:prstGeom prst="rect">
              <a:avLst/>
            </a:prstGeom>
            <a:noFill/>
            <a:ln w="19050">
              <a:noFill/>
            </a:ln>
          </p:spPr>
        </p:pic>
        <p:sp>
          <p:nvSpPr>
            <p:cNvPr id="151561" name="Text Box 7"/>
            <p:cNvSpPr txBox="1"/>
            <p:nvPr/>
          </p:nvSpPr>
          <p:spPr>
            <a:xfrm>
              <a:off x="712" y="3408"/>
              <a:ext cx="1492" cy="57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Fitting: Least squares</a:t>
              </a:r>
              <a:br>
                <a:rPr lang="en-US" altLang="zh-CN" sz="1800" dirty="0">
                  <a:ea typeface="宋体" panose="02010600030101010101" pitchFamily="2" charset="-122"/>
                </a:rPr>
              </a:br>
              <a:r>
                <a:rPr lang="en-US" altLang="zh-CN" sz="1800" dirty="0">
                  <a:ea typeface="宋体" panose="02010600030101010101" pitchFamily="2" charset="-122"/>
                </a:rPr>
                <a:t>Hough transform</a:t>
              </a:r>
              <a:br>
                <a:rPr lang="en-US" altLang="zh-CN" sz="1800" dirty="0">
                  <a:ea typeface="宋体" panose="02010600030101010101" pitchFamily="2" charset="-122"/>
                </a:rPr>
              </a:br>
              <a:r>
                <a:rPr lang="en-US" altLang="zh-CN" sz="1800" dirty="0">
                  <a:ea typeface="宋体" panose="02010600030101010101" pitchFamily="2" charset="-122"/>
                </a:rPr>
                <a:t>RANSAC</a:t>
              </a:r>
              <a:endParaRPr lang="en-US" altLang="zh-CN" sz="1800" dirty="0">
                <a:ea typeface="宋体" panose="02010600030101010101" pitchFamily="2" charset="-122"/>
              </a:endParaRPr>
            </a:p>
          </p:txBody>
        </p:sp>
      </p:grpSp>
      <p:grpSp>
        <p:nvGrpSpPr>
          <p:cNvPr id="772107" name="Group 11"/>
          <p:cNvGrpSpPr/>
          <p:nvPr/>
        </p:nvGrpSpPr>
        <p:grpSpPr>
          <a:xfrm>
            <a:off x="4267200" y="2259013"/>
            <a:ext cx="4572000" cy="2298700"/>
            <a:chOff x="2688" y="1423"/>
            <a:chExt cx="2880" cy="1448"/>
          </a:xfrm>
        </p:grpSpPr>
        <p:pic>
          <p:nvPicPr>
            <p:cNvPr id="151558" name="Picture 4" descr="butterflies"/>
            <p:cNvPicPr>
              <a:picLocks noChangeAspect="1"/>
            </p:cNvPicPr>
            <p:nvPr/>
          </p:nvPicPr>
          <p:blipFill>
            <a:blip r:embed="rId2"/>
            <a:stretch>
              <a:fillRect/>
            </a:stretch>
          </p:blipFill>
          <p:spPr>
            <a:xfrm>
              <a:off x="2688" y="1423"/>
              <a:ext cx="2880" cy="1130"/>
            </a:xfrm>
            <a:prstGeom prst="rect">
              <a:avLst/>
            </a:prstGeom>
            <a:noFill/>
            <a:ln w="9525">
              <a:noFill/>
            </a:ln>
          </p:spPr>
        </p:pic>
        <p:sp>
          <p:nvSpPr>
            <p:cNvPr id="151559" name="Text Box 8"/>
            <p:cNvSpPr txBox="1"/>
            <p:nvPr/>
          </p:nvSpPr>
          <p:spPr>
            <a:xfrm>
              <a:off x="3744" y="2640"/>
              <a:ext cx="756"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Alignment</a:t>
              </a:r>
              <a:endParaRPr lang="en-US" altLang="zh-CN" sz="1800" dirty="0">
                <a:ea typeface="宋体" panose="02010600030101010101" pitchFamily="2" charset="-122"/>
              </a:endParaRPr>
            </a:p>
          </p:txBody>
        </p:sp>
      </p:grpSp>
      <p:sp>
        <p:nvSpPr>
          <p:cNvPr id="151557" name="Rectangle 9"/>
          <p:cNvSpPr>
            <a:spLocks noGrp="1"/>
          </p:cNvSpPr>
          <p:nvPr>
            <p:ph idx="1"/>
          </p:nvPr>
        </p:nvSpPr>
        <p:spPr>
          <a:ln/>
        </p:spPr>
        <p:txBody>
          <a:bodyPr vert="horz" wrap="square" lIns="91440" tIns="45720" rIns="91440" bIns="45720" anchor="t" anchorCtr="0"/>
          <a:p>
            <a:pPr eaLnBrk="1" hangingPunct="1"/>
            <a:r>
              <a:rPr lang="zh-CN" altLang="en-US" dirty="0">
                <a:ea typeface="宋体" panose="02010600030101010101" pitchFamily="2" charset="-122"/>
              </a:rPr>
              <a:t>拟合和匹配</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2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1250"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III. </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多视角几何</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grpSp>
        <p:nvGrpSpPr>
          <p:cNvPr id="821271" name="Group 23"/>
          <p:cNvGrpSpPr/>
          <p:nvPr/>
        </p:nvGrpSpPr>
        <p:grpSpPr>
          <a:xfrm>
            <a:off x="5105400" y="2743200"/>
            <a:ext cx="3473450" cy="4070350"/>
            <a:chOff x="3216" y="1728"/>
            <a:chExt cx="2188" cy="2564"/>
          </a:xfrm>
        </p:grpSpPr>
        <p:sp>
          <p:nvSpPr>
            <p:cNvPr id="153618" name="Text Box 9"/>
            <p:cNvSpPr txBox="1"/>
            <p:nvPr/>
          </p:nvSpPr>
          <p:spPr>
            <a:xfrm>
              <a:off x="3216" y="3888"/>
              <a:ext cx="2188" cy="404"/>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Projective structure from motion:</a:t>
              </a:r>
              <a:br>
                <a:rPr lang="en-US" altLang="zh-CN" sz="1800" dirty="0">
                  <a:ea typeface="宋体" panose="02010600030101010101" pitchFamily="2" charset="-122"/>
                </a:rPr>
              </a:br>
              <a:r>
                <a:rPr lang="en-US" altLang="zh-CN" sz="1800" dirty="0">
                  <a:ea typeface="宋体" panose="02010600030101010101" pitchFamily="2" charset="-122"/>
                </a:rPr>
                <a:t>Here be dragons!</a:t>
              </a:r>
              <a:endParaRPr lang="en-US" altLang="zh-CN" sz="1800" dirty="0">
                <a:ea typeface="宋体" panose="02010600030101010101" pitchFamily="2" charset="-122"/>
              </a:endParaRPr>
            </a:p>
          </p:txBody>
        </p:sp>
        <p:pic>
          <p:nvPicPr>
            <p:cNvPr id="153619" name="Picture 10"/>
            <p:cNvPicPr>
              <a:picLocks noChangeAspect="1"/>
            </p:cNvPicPr>
            <p:nvPr/>
          </p:nvPicPr>
          <p:blipFill>
            <a:blip r:embed="rId1"/>
            <a:stretch>
              <a:fillRect/>
            </a:stretch>
          </p:blipFill>
          <p:spPr>
            <a:xfrm>
              <a:off x="3216" y="1728"/>
              <a:ext cx="2160" cy="2160"/>
            </a:xfrm>
            <a:prstGeom prst="rect">
              <a:avLst/>
            </a:prstGeom>
            <a:noFill/>
            <a:ln w="19050">
              <a:noFill/>
            </a:ln>
          </p:spPr>
        </p:pic>
      </p:grpSp>
      <p:grpSp>
        <p:nvGrpSpPr>
          <p:cNvPr id="821267" name="Group 19"/>
          <p:cNvGrpSpPr/>
          <p:nvPr/>
        </p:nvGrpSpPr>
        <p:grpSpPr>
          <a:xfrm>
            <a:off x="304800" y="762000"/>
            <a:ext cx="4038600" cy="1752600"/>
            <a:chOff x="96" y="576"/>
            <a:chExt cx="2544" cy="1104"/>
          </a:xfrm>
        </p:grpSpPr>
        <p:sp>
          <p:nvSpPr>
            <p:cNvPr id="153612" name="Text Box 6"/>
            <p:cNvSpPr txBox="1"/>
            <p:nvPr/>
          </p:nvSpPr>
          <p:spPr>
            <a:xfrm>
              <a:off x="1152" y="1449"/>
              <a:ext cx="540"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Stereo</a:t>
              </a:r>
              <a:endParaRPr lang="en-US" altLang="zh-CN" sz="1800" dirty="0">
                <a:ea typeface="宋体" panose="02010600030101010101" pitchFamily="2" charset="-122"/>
              </a:endParaRPr>
            </a:p>
          </p:txBody>
        </p:sp>
        <p:grpSp>
          <p:nvGrpSpPr>
            <p:cNvPr id="153613" name="Group 18"/>
            <p:cNvGrpSpPr/>
            <p:nvPr/>
          </p:nvGrpSpPr>
          <p:grpSpPr>
            <a:xfrm>
              <a:off x="96" y="576"/>
              <a:ext cx="2544" cy="864"/>
              <a:chOff x="96" y="576"/>
              <a:chExt cx="2544" cy="864"/>
            </a:xfrm>
          </p:grpSpPr>
          <p:sp>
            <p:nvSpPr>
              <p:cNvPr id="153614" name="Rectangle 17"/>
              <p:cNvSpPr/>
              <p:nvPr/>
            </p:nvSpPr>
            <p:spPr>
              <a:xfrm>
                <a:off x="96" y="576"/>
                <a:ext cx="2544" cy="864"/>
              </a:xfrm>
              <a:prstGeom prst="rect">
                <a:avLst/>
              </a:prstGeom>
              <a:solidFill>
                <a:schemeClr val="bg1"/>
              </a:solidFill>
              <a:ln w="19050">
                <a:noFill/>
              </a:ln>
            </p:spPr>
            <p:txBody>
              <a:bodyPr wrap="none" anchor="ctr" anchorCtr="0"/>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pic>
            <p:nvPicPr>
              <p:cNvPr id="153615" name="Picture 12" descr="pental"/>
              <p:cNvPicPr>
                <a:picLocks noChangeAspect="1"/>
              </p:cNvPicPr>
              <p:nvPr/>
            </p:nvPicPr>
            <p:blipFill>
              <a:blip r:embed="rId2"/>
              <a:stretch>
                <a:fillRect/>
              </a:stretch>
            </p:blipFill>
            <p:spPr>
              <a:xfrm>
                <a:off x="144" y="624"/>
                <a:ext cx="802" cy="768"/>
              </a:xfrm>
              <a:prstGeom prst="rect">
                <a:avLst/>
              </a:prstGeom>
              <a:noFill/>
              <a:ln w="9525">
                <a:noFill/>
              </a:ln>
            </p:spPr>
          </p:pic>
          <p:pic>
            <p:nvPicPr>
              <p:cNvPr id="153616" name="Picture 13" descr="pentar"/>
              <p:cNvPicPr>
                <a:picLocks noChangeAspect="1"/>
              </p:cNvPicPr>
              <p:nvPr/>
            </p:nvPicPr>
            <p:blipFill>
              <a:blip r:embed="rId3"/>
              <a:stretch>
                <a:fillRect/>
              </a:stretch>
            </p:blipFill>
            <p:spPr>
              <a:xfrm>
                <a:off x="970" y="624"/>
                <a:ext cx="801" cy="768"/>
              </a:xfrm>
              <a:prstGeom prst="rect">
                <a:avLst/>
              </a:prstGeom>
              <a:noFill/>
              <a:ln w="9525">
                <a:noFill/>
              </a:ln>
            </p:spPr>
          </p:pic>
          <p:pic>
            <p:nvPicPr>
              <p:cNvPr id="153617" name="Picture 14" descr="ipent"/>
              <p:cNvPicPr>
                <a:picLocks noChangeAspect="1"/>
              </p:cNvPicPr>
              <p:nvPr/>
            </p:nvPicPr>
            <p:blipFill>
              <a:blip r:embed="rId4"/>
              <a:stretch>
                <a:fillRect/>
              </a:stretch>
            </p:blipFill>
            <p:spPr>
              <a:xfrm>
                <a:off x="1824" y="720"/>
                <a:ext cx="768" cy="543"/>
              </a:xfrm>
              <a:prstGeom prst="rect">
                <a:avLst/>
              </a:prstGeom>
              <a:noFill/>
              <a:ln w="9525">
                <a:noFill/>
              </a:ln>
            </p:spPr>
          </p:pic>
        </p:grpSp>
      </p:grpSp>
      <p:grpSp>
        <p:nvGrpSpPr>
          <p:cNvPr id="821270" name="Group 22"/>
          <p:cNvGrpSpPr/>
          <p:nvPr/>
        </p:nvGrpSpPr>
        <p:grpSpPr>
          <a:xfrm>
            <a:off x="304800" y="3505200"/>
            <a:ext cx="4038600" cy="3048000"/>
            <a:chOff x="192" y="2208"/>
            <a:chExt cx="2544" cy="1920"/>
          </a:xfrm>
        </p:grpSpPr>
        <p:sp>
          <p:nvSpPr>
            <p:cNvPr id="153609" name="Text Box 8"/>
            <p:cNvSpPr txBox="1"/>
            <p:nvPr/>
          </p:nvSpPr>
          <p:spPr>
            <a:xfrm>
              <a:off x="496" y="3897"/>
              <a:ext cx="2044"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Affine structure from motion    </a:t>
              </a:r>
              <a:endParaRPr lang="en-US" altLang="zh-CN" sz="1800" dirty="0">
                <a:ea typeface="宋体" panose="02010600030101010101" pitchFamily="2" charset="-122"/>
              </a:endParaRPr>
            </a:p>
          </p:txBody>
        </p:sp>
        <p:pic>
          <p:nvPicPr>
            <p:cNvPr id="153610" name="Picture 11"/>
            <p:cNvPicPr>
              <a:picLocks noChangeAspect="1"/>
            </p:cNvPicPr>
            <p:nvPr/>
          </p:nvPicPr>
          <p:blipFill>
            <a:blip r:embed="rId5"/>
            <a:stretch>
              <a:fillRect/>
            </a:stretch>
          </p:blipFill>
          <p:spPr>
            <a:xfrm>
              <a:off x="192" y="2208"/>
              <a:ext cx="2544" cy="1237"/>
            </a:xfrm>
            <a:prstGeom prst="rect">
              <a:avLst/>
            </a:prstGeom>
            <a:noFill/>
            <a:ln w="9525">
              <a:noFill/>
            </a:ln>
          </p:spPr>
        </p:pic>
        <p:sp>
          <p:nvSpPr>
            <p:cNvPr id="153611" name="Text Box 21"/>
            <p:cNvSpPr txBox="1"/>
            <p:nvPr/>
          </p:nvSpPr>
          <p:spPr>
            <a:xfrm>
              <a:off x="1385" y="3504"/>
              <a:ext cx="1224" cy="173"/>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200" b="1" dirty="0">
                  <a:ea typeface="宋体" panose="02010600030101010101" pitchFamily="2" charset="-122"/>
                </a:rPr>
                <a:t>Tomasi &amp; Kanade (1993)</a:t>
              </a:r>
              <a:endParaRPr lang="en-US" altLang="zh-CN" sz="1200" b="1" dirty="0">
                <a:ea typeface="宋体" panose="02010600030101010101" pitchFamily="2" charset="-122"/>
              </a:endParaRPr>
            </a:p>
          </p:txBody>
        </p:sp>
      </p:grpSp>
      <p:grpSp>
        <p:nvGrpSpPr>
          <p:cNvPr id="821273" name="Group 25"/>
          <p:cNvGrpSpPr/>
          <p:nvPr/>
        </p:nvGrpSpPr>
        <p:grpSpPr>
          <a:xfrm>
            <a:off x="5181600" y="762000"/>
            <a:ext cx="3352800" cy="1752600"/>
            <a:chOff x="3264" y="480"/>
            <a:chExt cx="2112" cy="1104"/>
          </a:xfrm>
        </p:grpSpPr>
        <p:sp>
          <p:nvSpPr>
            <p:cNvPr id="153607" name="Text Box 7"/>
            <p:cNvSpPr txBox="1"/>
            <p:nvPr/>
          </p:nvSpPr>
          <p:spPr>
            <a:xfrm>
              <a:off x="3696" y="1353"/>
              <a:ext cx="1284"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Epipolar geometry</a:t>
              </a:r>
              <a:endParaRPr lang="en-US" altLang="zh-CN" sz="1800" dirty="0">
                <a:ea typeface="宋体" panose="02010600030101010101" pitchFamily="2" charset="-122"/>
              </a:endParaRPr>
            </a:p>
          </p:txBody>
        </p:sp>
        <p:pic>
          <p:nvPicPr>
            <p:cNvPr id="153608" name="Picture 24"/>
            <p:cNvPicPr>
              <a:picLocks noChangeAspect="1"/>
            </p:cNvPicPr>
            <p:nvPr/>
          </p:nvPicPr>
          <p:blipFill>
            <a:blip r:embed="rId6"/>
            <a:srcRect t="44594"/>
            <a:stretch>
              <a:fillRect/>
            </a:stretch>
          </p:blipFill>
          <p:spPr>
            <a:xfrm>
              <a:off x="3264" y="480"/>
              <a:ext cx="2112" cy="878"/>
            </a:xfrm>
            <a:prstGeom prst="rect">
              <a:avLst/>
            </a:prstGeom>
            <a:noFill/>
            <a:ln w="19050">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12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1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390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V. </a:t>
            </a:r>
            <a:r>
              <a:rPr kumimoji="0" lang="zh-CN" altLang="en-US"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高级</a:t>
            </a:r>
            <a:endParaRPr kumimoji="0" lang="en-US" altLang="zh-CN" sz="32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sp>
        <p:nvSpPr>
          <p:cNvPr id="155651" name="Rectangle 26"/>
          <p:cNvSpPr>
            <a:spLocks noGrp="1"/>
          </p:cNvSpPr>
          <p:nvPr>
            <p:ph type="body" sz="half" idx="1"/>
          </p:nvPr>
        </p:nvSpPr>
        <p:spPr>
          <a:xfrm>
            <a:off x="152400" y="838200"/>
            <a:ext cx="8458200" cy="609600"/>
          </a:xfrm>
          <a:ln/>
        </p:spPr>
        <p:txBody>
          <a:bodyPr vert="horz" wrap="square" lIns="91440" tIns="45720" rIns="91440" bIns="45720" anchor="t" anchorCtr="0"/>
          <a:p>
            <a:pPr eaLnBrk="1" hangingPunct="1">
              <a:buClrTx/>
              <a:buSzTx/>
              <a:buFontTx/>
            </a:pPr>
            <a:r>
              <a:rPr lang="zh-CN" altLang="en-US" sz="2000" dirty="0">
                <a:ea typeface="宋体" panose="02010600030101010101" pitchFamily="2" charset="-122"/>
              </a:rPr>
              <a:t>检测、分割、跟踪</a:t>
            </a:r>
            <a:endParaRPr lang="en-US" altLang="zh-CN" sz="2000" dirty="0">
              <a:ea typeface="宋体" panose="02010600030101010101" pitchFamily="2" charset="-122"/>
            </a:endParaRPr>
          </a:p>
        </p:txBody>
      </p:sp>
      <p:grpSp>
        <p:nvGrpSpPr>
          <p:cNvPr id="763938" name="Group 34"/>
          <p:cNvGrpSpPr/>
          <p:nvPr/>
        </p:nvGrpSpPr>
        <p:grpSpPr>
          <a:xfrm>
            <a:off x="990600" y="1447800"/>
            <a:ext cx="3657600" cy="2881313"/>
            <a:chOff x="384" y="912"/>
            <a:chExt cx="2304" cy="1815"/>
          </a:xfrm>
        </p:grpSpPr>
        <p:pic>
          <p:nvPicPr>
            <p:cNvPr id="155666" name="Picture 4"/>
            <p:cNvPicPr>
              <a:picLocks noChangeAspect="1"/>
            </p:cNvPicPr>
            <p:nvPr/>
          </p:nvPicPr>
          <p:blipFill>
            <a:blip r:embed="rId1"/>
            <a:stretch>
              <a:fillRect/>
            </a:stretch>
          </p:blipFill>
          <p:spPr>
            <a:xfrm>
              <a:off x="384" y="912"/>
              <a:ext cx="2304" cy="1536"/>
            </a:xfrm>
            <a:prstGeom prst="rect">
              <a:avLst/>
            </a:prstGeom>
            <a:noFill/>
            <a:ln w="19050" cap="flat" cmpd="sng">
              <a:solidFill>
                <a:schemeClr val="bg1"/>
              </a:solidFill>
              <a:prstDash val="solid"/>
              <a:miter/>
              <a:headEnd type="none" w="med" len="med"/>
              <a:tailEnd type="none" w="med" len="med"/>
            </a:ln>
          </p:spPr>
        </p:pic>
        <p:sp>
          <p:nvSpPr>
            <p:cNvPr id="155667" name="Text Box 20"/>
            <p:cNvSpPr txBox="1"/>
            <p:nvPr/>
          </p:nvSpPr>
          <p:spPr>
            <a:xfrm>
              <a:off x="1088" y="2496"/>
              <a:ext cx="1004"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Segmentation</a:t>
              </a:r>
              <a:endParaRPr lang="en-US" altLang="zh-CN" sz="1800" dirty="0">
                <a:ea typeface="宋体" panose="02010600030101010101" pitchFamily="2" charset="-122"/>
              </a:endParaRPr>
            </a:p>
          </p:txBody>
        </p:sp>
      </p:grpSp>
      <p:grpSp>
        <p:nvGrpSpPr>
          <p:cNvPr id="763940" name="Group 36"/>
          <p:cNvGrpSpPr/>
          <p:nvPr/>
        </p:nvGrpSpPr>
        <p:grpSpPr>
          <a:xfrm>
            <a:off x="914400" y="4495800"/>
            <a:ext cx="4114800" cy="2286000"/>
            <a:chOff x="336" y="2832"/>
            <a:chExt cx="2592" cy="1440"/>
          </a:xfrm>
        </p:grpSpPr>
        <p:grpSp>
          <p:nvGrpSpPr>
            <p:cNvPr id="155660" name="Group 22"/>
            <p:cNvGrpSpPr/>
            <p:nvPr/>
          </p:nvGrpSpPr>
          <p:grpSpPr>
            <a:xfrm>
              <a:off x="336" y="2832"/>
              <a:ext cx="2592" cy="1200"/>
              <a:chOff x="336" y="2496"/>
              <a:chExt cx="2592" cy="1200"/>
            </a:xfrm>
          </p:grpSpPr>
          <p:sp>
            <p:nvSpPr>
              <p:cNvPr id="155662" name="Rectangle 6"/>
              <p:cNvSpPr/>
              <p:nvPr/>
            </p:nvSpPr>
            <p:spPr>
              <a:xfrm>
                <a:off x="336" y="2496"/>
                <a:ext cx="2592" cy="1200"/>
              </a:xfrm>
              <a:prstGeom prst="rect">
                <a:avLst/>
              </a:prstGeom>
              <a:solidFill>
                <a:schemeClr val="bg1"/>
              </a:solidFill>
              <a:ln w="9525" cap="flat" cmpd="sng">
                <a:solidFill>
                  <a:schemeClr val="bg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endParaRPr lang="zh-CN" altLang="en-US" sz="1200" b="1" dirty="0">
                  <a:solidFill>
                    <a:srgbClr val="FFFF00"/>
                  </a:solidFill>
                  <a:ea typeface="宋体" panose="02010600030101010101" pitchFamily="2" charset="-122"/>
                </a:endParaRPr>
              </a:p>
            </p:txBody>
          </p:sp>
          <p:pic>
            <p:nvPicPr>
              <p:cNvPr id="155663" name="Picture 7"/>
              <p:cNvPicPr>
                <a:picLocks noChangeAspect="1"/>
              </p:cNvPicPr>
              <p:nvPr/>
            </p:nvPicPr>
            <p:blipFill>
              <a:blip r:embed="rId2"/>
              <a:srcRect l="1059" t="49991" r="3391" b="587"/>
              <a:stretch>
                <a:fillRect/>
              </a:stretch>
            </p:blipFill>
            <p:spPr>
              <a:xfrm>
                <a:off x="336" y="2515"/>
                <a:ext cx="1584" cy="1181"/>
              </a:xfrm>
              <a:prstGeom prst="rect">
                <a:avLst/>
              </a:prstGeom>
              <a:noFill/>
              <a:ln w="9525">
                <a:noFill/>
              </a:ln>
            </p:spPr>
          </p:pic>
          <p:pic>
            <p:nvPicPr>
              <p:cNvPr id="155664" name="Picture 9" descr="pairwise"/>
              <p:cNvPicPr>
                <a:picLocks noChangeAspect="1"/>
              </p:cNvPicPr>
              <p:nvPr/>
            </p:nvPicPr>
            <p:blipFill>
              <a:blip r:embed="rId3"/>
              <a:stretch>
                <a:fillRect/>
              </a:stretch>
            </p:blipFill>
            <p:spPr>
              <a:xfrm>
                <a:off x="2064" y="3168"/>
                <a:ext cx="768" cy="466"/>
              </a:xfrm>
              <a:prstGeom prst="rect">
                <a:avLst/>
              </a:prstGeom>
              <a:noFill/>
              <a:ln w="9525">
                <a:noFill/>
              </a:ln>
            </p:spPr>
          </p:pic>
          <p:pic>
            <p:nvPicPr>
              <p:cNvPr id="155665" name="Picture 11" descr="ramanan"/>
              <p:cNvPicPr>
                <a:picLocks noChangeAspect="1"/>
              </p:cNvPicPr>
              <p:nvPr/>
            </p:nvPicPr>
            <p:blipFill>
              <a:blip r:embed="rId4"/>
              <a:stretch>
                <a:fillRect/>
              </a:stretch>
            </p:blipFill>
            <p:spPr>
              <a:xfrm>
                <a:off x="1968" y="2510"/>
                <a:ext cx="912" cy="569"/>
              </a:xfrm>
              <a:prstGeom prst="rect">
                <a:avLst/>
              </a:prstGeom>
              <a:noFill/>
              <a:ln w="9525">
                <a:noFill/>
              </a:ln>
            </p:spPr>
          </p:pic>
        </p:grpSp>
        <p:sp>
          <p:nvSpPr>
            <p:cNvPr id="155661" name="Text Box 23"/>
            <p:cNvSpPr txBox="1"/>
            <p:nvPr/>
          </p:nvSpPr>
          <p:spPr>
            <a:xfrm>
              <a:off x="960" y="4041"/>
              <a:ext cx="1300"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Articulated models</a:t>
              </a:r>
              <a:endParaRPr lang="en-US" altLang="zh-CN" sz="1800" dirty="0">
                <a:ea typeface="宋体" panose="02010600030101010101" pitchFamily="2" charset="-122"/>
              </a:endParaRPr>
            </a:p>
          </p:txBody>
        </p:sp>
      </p:grpSp>
      <p:grpSp>
        <p:nvGrpSpPr>
          <p:cNvPr id="763939" name="Group 35"/>
          <p:cNvGrpSpPr/>
          <p:nvPr/>
        </p:nvGrpSpPr>
        <p:grpSpPr>
          <a:xfrm>
            <a:off x="6008688" y="1447800"/>
            <a:ext cx="2227262" cy="2881313"/>
            <a:chOff x="3545" y="912"/>
            <a:chExt cx="1403" cy="1815"/>
          </a:xfrm>
        </p:grpSpPr>
        <p:pic>
          <p:nvPicPr>
            <p:cNvPr id="155658" name="Picture 14"/>
            <p:cNvPicPr>
              <a:picLocks noChangeAspect="1"/>
            </p:cNvPicPr>
            <p:nvPr/>
          </p:nvPicPr>
          <p:blipFill>
            <a:blip r:embed="rId5"/>
            <a:stretch>
              <a:fillRect/>
            </a:stretch>
          </p:blipFill>
          <p:spPr>
            <a:xfrm>
              <a:off x="3545" y="912"/>
              <a:ext cx="1403" cy="1536"/>
            </a:xfrm>
            <a:prstGeom prst="rect">
              <a:avLst/>
            </a:prstGeom>
            <a:noFill/>
            <a:ln w="19050">
              <a:noFill/>
            </a:ln>
          </p:spPr>
        </p:pic>
        <p:sp>
          <p:nvSpPr>
            <p:cNvPr id="155659" name="Text Box 24"/>
            <p:cNvSpPr txBox="1"/>
            <p:nvPr/>
          </p:nvSpPr>
          <p:spPr>
            <a:xfrm>
              <a:off x="3744" y="2496"/>
              <a:ext cx="1060"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Face detection</a:t>
              </a:r>
              <a:endParaRPr lang="en-US" altLang="zh-CN" sz="1800" dirty="0">
                <a:ea typeface="宋体" panose="02010600030101010101" pitchFamily="2" charset="-122"/>
              </a:endParaRPr>
            </a:p>
          </p:txBody>
        </p:sp>
      </p:grpSp>
      <p:grpSp>
        <p:nvGrpSpPr>
          <p:cNvPr id="763942" name="Group 38"/>
          <p:cNvGrpSpPr/>
          <p:nvPr/>
        </p:nvGrpSpPr>
        <p:grpSpPr>
          <a:xfrm>
            <a:off x="6096000" y="4479925"/>
            <a:ext cx="2209800" cy="2287588"/>
            <a:chOff x="3600" y="2822"/>
            <a:chExt cx="1392" cy="1441"/>
          </a:xfrm>
        </p:grpSpPr>
        <p:sp>
          <p:nvSpPr>
            <p:cNvPr id="155656" name="Text Box 25"/>
            <p:cNvSpPr txBox="1"/>
            <p:nvPr/>
          </p:nvSpPr>
          <p:spPr>
            <a:xfrm>
              <a:off x="3600" y="4032"/>
              <a:ext cx="1372" cy="231"/>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lgn="ctr" eaLnBrk="1" hangingPunct="1">
                <a:spcBef>
                  <a:spcPct val="50000"/>
                </a:spcBef>
                <a:buNone/>
              </a:pPr>
              <a:r>
                <a:rPr lang="en-US" altLang="zh-CN" sz="1800" dirty="0">
                  <a:ea typeface="宋体" panose="02010600030101010101" pitchFamily="2" charset="-122"/>
                </a:rPr>
                <a:t>Motion and tracking</a:t>
              </a:r>
              <a:endParaRPr lang="en-US" altLang="zh-CN" sz="1800" dirty="0">
                <a:ea typeface="宋体" panose="02010600030101010101" pitchFamily="2" charset="-122"/>
              </a:endParaRPr>
            </a:p>
          </p:txBody>
        </p:sp>
        <p:pic>
          <p:nvPicPr>
            <p:cNvPr id="155657" name="Picture 37"/>
            <p:cNvPicPr>
              <a:picLocks noChangeAspect="1"/>
            </p:cNvPicPr>
            <p:nvPr/>
          </p:nvPicPr>
          <p:blipFill>
            <a:blip r:embed="rId6"/>
            <a:stretch>
              <a:fillRect/>
            </a:stretch>
          </p:blipFill>
          <p:spPr>
            <a:xfrm>
              <a:off x="3600" y="2822"/>
              <a:ext cx="1392" cy="1210"/>
            </a:xfrm>
            <a:prstGeom prst="rect">
              <a:avLst/>
            </a:prstGeom>
            <a:noFill/>
            <a:ln w="19050">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3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39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3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3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以无人驾驶汽车的视觉应用为对象</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157699" name="图片 5"/>
          <p:cNvPicPr>
            <a:picLocks noChangeAspect="1"/>
          </p:cNvPicPr>
          <p:nvPr/>
        </p:nvPicPr>
        <p:blipFill>
          <a:blip r:embed="rId1"/>
          <a:stretch>
            <a:fillRect/>
          </a:stretch>
        </p:blipFill>
        <p:spPr>
          <a:xfrm>
            <a:off x="1219200" y="1600200"/>
            <a:ext cx="6416675" cy="5040313"/>
          </a:xfrm>
          <a:prstGeom prst="rect">
            <a:avLst/>
          </a:prstGeom>
          <a:noFill/>
          <a:ln w="9525">
            <a:noFill/>
          </a:ln>
        </p:spPr>
      </p:pic>
      <p:sp>
        <p:nvSpPr>
          <p:cNvPr id="157700" name="文本框 6"/>
          <p:cNvSpPr txBox="1"/>
          <p:nvPr/>
        </p:nvSpPr>
        <p:spPr>
          <a:xfrm>
            <a:off x="2719388" y="958850"/>
            <a:ext cx="341630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400" b="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bg1"/>
                </a:solidFill>
                <a:latin typeface="+mn-lt"/>
                <a:ea typeface="+mn-ea"/>
                <a:cs typeface="+mn-cs"/>
              </a:defRPr>
            </a:lvl5pPr>
          </a:lstStyle>
          <a:p>
            <a:pPr marL="0" lvl="0" indent="0">
              <a:spcBef>
                <a:spcPct val="0"/>
              </a:spcBef>
              <a:buNone/>
            </a:pPr>
            <a:r>
              <a:rPr lang="zh-CN" altLang="en-US" sz="1800" b="1" dirty="0">
                <a:ea typeface="宋体" panose="02010600030101010101" pitchFamily="2" charset="-122"/>
              </a:rPr>
              <a:t>机器人为无人驾驶汽车的简化版</a:t>
            </a:r>
            <a:endParaRPr lang="zh-CN" altLang="en-US" sz="1800" b="1" dirty="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rPr>
              <a:t>移动机器人传感器配置</a:t>
            </a:r>
            <a:endParaRPr kumimoji="0" lang="zh-CN" altLang="en-US" sz="3200" b="0" i="0" u="none" strike="noStrike" kern="1200" cap="none" spc="0" normalizeH="0" baseline="0" noProof="0">
              <a:ln>
                <a:noFill/>
              </a:ln>
              <a:solidFill>
                <a:schemeClr val="bg1"/>
              </a:solidFill>
              <a:effectLst>
                <a:outerShdw blurRad="38100" dist="38100" dir="2700000" algn="tl">
                  <a:srgbClr val="000000"/>
                </a:outerShdw>
              </a:effectLst>
              <a:uLnTx/>
              <a:uFillTx/>
              <a:latin typeface="+mj-lt"/>
              <a:ea typeface="宋体" panose="02010600030101010101" pitchFamily="2" charset="-122"/>
              <a:cs typeface="+mj-cs"/>
            </a:endParaRPr>
          </a:p>
        </p:txBody>
      </p:sp>
      <p:pic>
        <p:nvPicPr>
          <p:cNvPr id="15363" name="内容占位符 3"/>
          <p:cNvPicPr>
            <a:picLocks noGrp="1" noChangeAspect="1"/>
          </p:cNvPicPr>
          <p:nvPr>
            <p:ph idx="1"/>
          </p:nvPr>
        </p:nvPicPr>
        <p:blipFill>
          <a:blip r:embed="rId1"/>
          <a:srcRect/>
          <a:stretch>
            <a:fillRect/>
          </a:stretch>
        </p:blipFill>
        <p:spPr>
          <a:xfrm>
            <a:off x="152400" y="1019175"/>
            <a:ext cx="8839200" cy="4972050"/>
          </a:xfrm>
          <a:ln/>
        </p:spPr>
      </p:pic>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0" lang="en-US" altLang="zh-CN" sz="1200" b="1" i="0" u="none" strike="noStrike" cap="none" normalizeH="0" baseline="0" smtClean="0">
            <a:ln>
              <a:noFill/>
            </a:ln>
            <a:solidFill>
              <a:srgbClr val="FFFF00"/>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0" lang="en-US" altLang="zh-CN" sz="1200" b="1" i="0" u="none" strike="noStrike" cap="none" normalizeH="0" baseline="0" smtClean="0">
            <a:ln>
              <a:noFill/>
            </a:ln>
            <a:solidFill>
              <a:srgbClr val="FFFF00"/>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0" lang="en-US" altLang="zh-CN" sz="1200" b="1" i="0" u="none" strike="noStrike" cap="none" normalizeH="0" baseline="0" smtClean="0">
            <a:ln>
              <a:noFill/>
            </a:ln>
            <a:solidFill>
              <a:srgbClr val="FFFF00"/>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0" lang="en-US" altLang="zh-CN" sz="1200" b="1" i="0" u="none" strike="noStrike" cap="none" normalizeH="0" baseline="0" smtClean="0">
            <a:ln>
              <a:noFill/>
            </a:ln>
            <a:solidFill>
              <a:srgbClr val="FFFF00"/>
            </a:solidFill>
            <a:effectLst/>
            <a:latin typeface="Arial" panose="020B0604020202020204"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9779</Words>
  <Application>WPS 演示</Application>
  <PresentationFormat>全屏显示(4:3)</PresentationFormat>
  <Paragraphs>554</Paragraphs>
  <Slides>86</Slides>
  <Notes>63</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5</vt:i4>
      </vt:variant>
      <vt:variant>
        <vt:lpstr>幻灯片标题</vt:lpstr>
      </vt:variant>
      <vt:variant>
        <vt:i4>86</vt:i4>
      </vt:variant>
    </vt:vector>
  </HeadingPairs>
  <TitlesOfParts>
    <vt:vector size="100" baseType="lpstr">
      <vt:lpstr>Arial</vt:lpstr>
      <vt:lpstr>宋体</vt:lpstr>
      <vt:lpstr>Wingdings</vt:lpstr>
      <vt:lpstr>Times New Roman</vt:lpstr>
      <vt:lpstr>Courier New</vt:lpstr>
      <vt:lpstr>微软雅黑</vt:lpstr>
      <vt:lpstr>Arial Unicode MS</vt:lpstr>
      <vt:lpstr>Default Design</vt:lpstr>
      <vt:lpstr>1_Default Design</vt:lpstr>
      <vt:lpstr>DellImageExpertImage</vt:lpstr>
      <vt:lpstr>DellImageExpertImage</vt:lpstr>
      <vt:lpstr>Photoshop.Image.7</vt:lpstr>
      <vt:lpstr>Photoshop.Image.7</vt:lpstr>
      <vt:lpstr>DellImageExpertImage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Sparse Texture Representation Using Affine-Invariant Regions</dc:title>
  <dc:creator>Lana</dc:creator>
  <cp:lastModifiedBy>BEAUTY</cp:lastModifiedBy>
  <cp:revision>2613</cp:revision>
  <dcterms:created xsi:type="dcterms:W3CDTF">2003-06-12T19:48:44Z</dcterms:created>
  <dcterms:modified xsi:type="dcterms:W3CDTF">2022-01-06T11:38:46Z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5ACA9C021FF14EAE84DBD2751BA1C572</vt:lpwstr>
  </property>
  <property fmtid="{D5CDD505-2E9C-101B-9397-08002B2CF9AE}" pid="3" name="KSOProductBuildVer">
    <vt:lpwstr>2052-11.1.0.11294</vt:lpwstr>
  </property>
</Properties>
</file>